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Stella" charset="1" panose="00000000000000000000"/>
      <p:regular r:id="rId31"/>
    </p:embeddedFont>
    <p:embeddedFont>
      <p:font typeface="Dreaming Outloud All Caps" charset="1" panose="00000500000000000000"/>
      <p:regular r:id="rId32"/>
    </p:embeddedFont>
    <p:embeddedFont>
      <p:font typeface="Canva Sans Bold" charset="1" panose="020B08030305010401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 Id="rId3" Target="../media/image78.png" Type="http://schemas.openxmlformats.org/officeDocument/2006/relationships/image"/><Relationship Id="rId4" Target="../media/image7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0.png" Type="http://schemas.openxmlformats.org/officeDocument/2006/relationships/image"/><Relationship Id="rId3" Target="../media/image81.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png" Type="http://schemas.openxmlformats.org/officeDocument/2006/relationships/image"/><Relationship Id="rId3" Target="../media/image8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https://github.com/Microsoft/azure-pipelines-yaml/blob/master/templates/asp.net-core.yml"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86.png" Type="http://schemas.openxmlformats.org/officeDocument/2006/relationships/image"/><Relationship Id="rId5" Target="../media/image91.png" Type="http://schemas.openxmlformats.org/officeDocument/2006/relationships/image"/><Relationship Id="rId6" Target="../media/image9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86.png" Type="http://schemas.openxmlformats.org/officeDocument/2006/relationships/image"/><Relationship Id="rId5" Target="../media/image9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9.png" Type="http://schemas.openxmlformats.org/officeDocument/2006/relationships/image"/><Relationship Id="rId3" Target="../media/image90.svg" Type="http://schemas.openxmlformats.org/officeDocument/2006/relationships/image"/><Relationship Id="rId4" Target="../media/image95.png" Type="http://schemas.openxmlformats.org/officeDocument/2006/relationships/image"/><Relationship Id="rId5" Target="../media/image9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40.png" Type="http://schemas.openxmlformats.org/officeDocument/2006/relationships/image"/><Relationship Id="rId9" Target="../media/image4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54.png" Type="http://schemas.openxmlformats.org/officeDocument/2006/relationships/image"/><Relationship Id="rId13" Target="../media/image55.png" Type="http://schemas.openxmlformats.org/officeDocument/2006/relationships/image"/><Relationship Id="rId2" Target="../media/image44.png" Type="http://schemas.openxmlformats.org/officeDocument/2006/relationships/image"/><Relationship Id="rId3" Target="../media/image45.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 Id="rId9" Target="../media/image5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11" Target="../media/image65.png" Type="http://schemas.openxmlformats.org/officeDocument/2006/relationships/image"/><Relationship Id="rId12" Target="../media/image66.svg" Type="http://schemas.openxmlformats.org/officeDocument/2006/relationships/image"/><Relationship Id="rId2" Target="../media/image56.png" Type="http://schemas.openxmlformats.org/officeDocument/2006/relationships/image"/><Relationship Id="rId3" Target="../media/image57.svg" Type="http://schemas.openxmlformats.org/officeDocument/2006/relationships/image"/><Relationship Id="rId4" Target="../media/image58.pn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svg" Type="http://schemas.openxmlformats.org/officeDocument/2006/relationships/image"/><Relationship Id="rId2" Target="../media/image63.png" Type="http://schemas.openxmlformats.org/officeDocument/2006/relationships/image"/><Relationship Id="rId3" Target="../media/image64.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6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767866" y="-1889183"/>
            <a:ext cx="9125410" cy="6420971"/>
          </a:xfrm>
          <a:custGeom>
            <a:avLst/>
            <a:gdLst/>
            <a:ahLst/>
            <a:cxnLst/>
            <a:rect r="r" b="b" t="t" l="l"/>
            <a:pathLst>
              <a:path h="6420971" w="9125410">
                <a:moveTo>
                  <a:pt x="0" y="0"/>
                </a:moveTo>
                <a:lnTo>
                  <a:pt x="9125411" y="0"/>
                </a:lnTo>
                <a:lnTo>
                  <a:pt x="9125411" y="6420970"/>
                </a:lnTo>
                <a:lnTo>
                  <a:pt x="0" y="64209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546157">
            <a:off x="7555729" y="-2850212"/>
            <a:ext cx="14449154" cy="6804238"/>
          </a:xfrm>
          <a:custGeom>
            <a:avLst/>
            <a:gdLst/>
            <a:ahLst/>
            <a:cxnLst/>
            <a:rect r="r" b="b" t="t" l="l"/>
            <a:pathLst>
              <a:path h="6804238" w="14449154">
                <a:moveTo>
                  <a:pt x="0" y="0"/>
                </a:moveTo>
                <a:lnTo>
                  <a:pt x="14449154" y="0"/>
                </a:lnTo>
                <a:lnTo>
                  <a:pt x="14449154" y="6804237"/>
                </a:lnTo>
                <a:lnTo>
                  <a:pt x="0" y="68042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378263" y="6141586"/>
            <a:ext cx="9884531" cy="4654715"/>
          </a:xfrm>
          <a:custGeom>
            <a:avLst/>
            <a:gdLst/>
            <a:ahLst/>
            <a:cxnLst/>
            <a:rect r="r" b="b" t="t" l="l"/>
            <a:pathLst>
              <a:path h="4654715" w="9884531">
                <a:moveTo>
                  <a:pt x="9884531" y="0"/>
                </a:moveTo>
                <a:lnTo>
                  <a:pt x="0" y="0"/>
                </a:lnTo>
                <a:lnTo>
                  <a:pt x="0" y="4654716"/>
                </a:lnTo>
                <a:lnTo>
                  <a:pt x="9884531" y="4654716"/>
                </a:lnTo>
                <a:lnTo>
                  <a:pt x="988453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3656042">
            <a:off x="-2433589" y="3295377"/>
            <a:ext cx="12520315" cy="9947959"/>
          </a:xfrm>
          <a:custGeom>
            <a:avLst/>
            <a:gdLst/>
            <a:ahLst/>
            <a:cxnLst/>
            <a:rect r="r" b="b" t="t" l="l"/>
            <a:pathLst>
              <a:path h="9947959" w="12520315">
                <a:moveTo>
                  <a:pt x="0" y="0"/>
                </a:moveTo>
                <a:lnTo>
                  <a:pt x="12520315" y="0"/>
                </a:lnTo>
                <a:lnTo>
                  <a:pt x="12520315" y="9947959"/>
                </a:lnTo>
                <a:lnTo>
                  <a:pt x="0" y="99479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true" flipV="false" rot="0">
            <a:off x="3564003" y="1541375"/>
            <a:ext cx="1578876" cy="1779471"/>
          </a:xfrm>
          <a:custGeom>
            <a:avLst/>
            <a:gdLst/>
            <a:ahLst/>
            <a:cxnLst/>
            <a:rect r="r" b="b" t="t" l="l"/>
            <a:pathLst>
              <a:path h="1779471" w="1578876">
                <a:moveTo>
                  <a:pt x="1578875" y="0"/>
                </a:moveTo>
                <a:lnTo>
                  <a:pt x="0" y="0"/>
                </a:lnTo>
                <a:lnTo>
                  <a:pt x="0" y="1779471"/>
                </a:lnTo>
                <a:lnTo>
                  <a:pt x="1578875" y="1779471"/>
                </a:lnTo>
                <a:lnTo>
                  <a:pt x="1578875"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737448" y="4752172"/>
            <a:ext cx="5940306" cy="5033059"/>
          </a:xfrm>
          <a:custGeom>
            <a:avLst/>
            <a:gdLst/>
            <a:ahLst/>
            <a:cxnLst/>
            <a:rect r="r" b="b" t="t" l="l"/>
            <a:pathLst>
              <a:path h="5033059" w="5940306">
                <a:moveTo>
                  <a:pt x="0" y="0"/>
                </a:moveTo>
                <a:lnTo>
                  <a:pt x="5940306" y="0"/>
                </a:lnTo>
                <a:lnTo>
                  <a:pt x="5940306" y="5033059"/>
                </a:lnTo>
                <a:lnTo>
                  <a:pt x="0" y="503305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4139436" y="1046075"/>
            <a:ext cx="8733664" cy="4426424"/>
          </a:xfrm>
          <a:prstGeom prst="rect">
            <a:avLst/>
          </a:prstGeom>
        </p:spPr>
        <p:txBody>
          <a:bodyPr anchor="t" rtlCol="false" tIns="0" lIns="0" bIns="0" rIns="0">
            <a:spAutoFit/>
          </a:bodyPr>
          <a:lstStyle/>
          <a:p>
            <a:pPr algn="ctr">
              <a:lnSpc>
                <a:spcPts val="31519"/>
              </a:lnSpc>
              <a:spcBef>
                <a:spcPct val="0"/>
              </a:spcBef>
            </a:pPr>
            <a:r>
              <a:rPr lang="en-US" sz="22513">
                <a:solidFill>
                  <a:srgbClr val="404A76"/>
                </a:solidFill>
                <a:latin typeface="Stella"/>
              </a:rPr>
              <a:t>Microsoft</a:t>
            </a:r>
          </a:p>
        </p:txBody>
      </p:sp>
      <p:sp>
        <p:nvSpPr>
          <p:cNvPr name="TextBox 9" id="9"/>
          <p:cNvSpPr txBox="true"/>
          <p:nvPr/>
        </p:nvSpPr>
        <p:spPr>
          <a:xfrm rot="0">
            <a:off x="7686343" y="3245518"/>
            <a:ext cx="5583732" cy="4132403"/>
          </a:xfrm>
          <a:prstGeom prst="rect">
            <a:avLst/>
          </a:prstGeom>
        </p:spPr>
        <p:txBody>
          <a:bodyPr anchor="t" rtlCol="false" tIns="0" lIns="0" bIns="0" rIns="0">
            <a:spAutoFit/>
          </a:bodyPr>
          <a:lstStyle/>
          <a:p>
            <a:pPr algn="ctr">
              <a:lnSpc>
                <a:spcPts val="31519"/>
              </a:lnSpc>
              <a:spcBef>
                <a:spcPct val="0"/>
              </a:spcBef>
            </a:pPr>
            <a:r>
              <a:rPr lang="en-US" sz="22513">
                <a:solidFill>
                  <a:srgbClr val="404A76"/>
                </a:solidFill>
                <a:latin typeface="Stella"/>
              </a:rPr>
              <a:t>Azure</a:t>
            </a:r>
          </a:p>
        </p:txBody>
      </p:sp>
      <p:sp>
        <p:nvSpPr>
          <p:cNvPr name="TextBox 10" id="10"/>
          <p:cNvSpPr txBox="true"/>
          <p:nvPr/>
        </p:nvSpPr>
        <p:spPr>
          <a:xfrm rot="0">
            <a:off x="7750160" y="6508289"/>
            <a:ext cx="8079526" cy="1368424"/>
          </a:xfrm>
          <a:prstGeom prst="rect">
            <a:avLst/>
          </a:prstGeom>
        </p:spPr>
        <p:txBody>
          <a:bodyPr anchor="t" rtlCol="false" tIns="0" lIns="0" bIns="0" rIns="0">
            <a:spAutoFit/>
          </a:bodyPr>
          <a:lstStyle/>
          <a:p>
            <a:pPr algn="r">
              <a:lnSpc>
                <a:spcPts val="11200"/>
              </a:lnSpc>
              <a:spcBef>
                <a:spcPct val="0"/>
              </a:spcBef>
            </a:pPr>
            <a:r>
              <a:rPr lang="en-US" sz="8000">
                <a:solidFill>
                  <a:srgbClr val="404A76"/>
                </a:solidFill>
                <a:latin typeface="Dreaming Outloud All Caps"/>
              </a:rPr>
              <a:t>Azure DevOps</a:t>
            </a:r>
          </a:p>
        </p:txBody>
      </p:sp>
      <p:sp>
        <p:nvSpPr>
          <p:cNvPr name="TextBox 11" id="11"/>
          <p:cNvSpPr txBox="true"/>
          <p:nvPr/>
        </p:nvSpPr>
        <p:spPr>
          <a:xfrm rot="0">
            <a:off x="7156303" y="7926414"/>
            <a:ext cx="11433593" cy="2168271"/>
          </a:xfrm>
          <a:prstGeom prst="rect">
            <a:avLst/>
          </a:prstGeom>
        </p:spPr>
        <p:txBody>
          <a:bodyPr anchor="t" rtlCol="false" tIns="0" lIns="0" bIns="0" rIns="0">
            <a:spAutoFit/>
          </a:bodyPr>
          <a:lstStyle/>
          <a:p>
            <a:pPr algn="ctr">
              <a:lnSpc>
                <a:spcPts val="3311"/>
              </a:lnSpc>
            </a:pPr>
            <a:r>
              <a:rPr lang="en-US" sz="4800">
                <a:solidFill>
                  <a:srgbClr val="FF8282"/>
                </a:solidFill>
                <a:latin typeface="Dreaming Outloud All Caps"/>
              </a:rPr>
              <a:t>MOHAMAD AZRI HADIF BIN MOHAMMAD RIZAL (A21EC0054)</a:t>
            </a:r>
          </a:p>
          <a:p>
            <a:pPr algn="ctr">
              <a:lnSpc>
                <a:spcPts val="3311"/>
              </a:lnSpc>
            </a:pPr>
            <a:r>
              <a:rPr lang="en-US" sz="4800">
                <a:solidFill>
                  <a:srgbClr val="FF8282"/>
                </a:solidFill>
                <a:latin typeface="Dreaming Outloud All Caps"/>
              </a:rPr>
              <a:t>MUHAMMAD HASAN BIN CHE ABDULLAH </a:t>
            </a:r>
          </a:p>
          <a:p>
            <a:pPr algn="ctr">
              <a:lnSpc>
                <a:spcPts val="3311"/>
              </a:lnSpc>
            </a:pPr>
            <a:r>
              <a:rPr lang="en-US" sz="4800">
                <a:solidFill>
                  <a:srgbClr val="FF8282"/>
                </a:solidFill>
                <a:latin typeface="Dreaming Outloud All Caps"/>
              </a:rPr>
              <a:t>(A21EC0077)</a:t>
            </a:r>
          </a:p>
          <a:p>
            <a:pPr algn="ctr">
              <a:lnSpc>
                <a:spcPts val="3311"/>
              </a:lnSpc>
            </a:pPr>
          </a:p>
        </p:txBody>
      </p:sp>
      <p:sp>
        <p:nvSpPr>
          <p:cNvPr name="TextBox 12" id="12"/>
          <p:cNvSpPr txBox="true"/>
          <p:nvPr/>
        </p:nvSpPr>
        <p:spPr>
          <a:xfrm rot="0">
            <a:off x="1028700" y="923925"/>
            <a:ext cx="1937998" cy="953135"/>
          </a:xfrm>
          <a:prstGeom prst="rect">
            <a:avLst/>
          </a:prstGeom>
        </p:spPr>
        <p:txBody>
          <a:bodyPr anchor="t" rtlCol="false" tIns="0" lIns="0" bIns="0" rIns="0">
            <a:spAutoFit/>
          </a:bodyPr>
          <a:lstStyle/>
          <a:p>
            <a:pPr algn="r">
              <a:lnSpc>
                <a:spcPts val="7840"/>
              </a:lnSpc>
              <a:spcBef>
                <a:spcPct val="0"/>
              </a:spcBef>
            </a:pPr>
            <a:r>
              <a:rPr lang="en-US" sz="5600">
                <a:solidFill>
                  <a:srgbClr val="404A76"/>
                </a:solidFill>
                <a:latin typeface="Dreaming Outloud All Caps"/>
              </a:rPr>
              <a:t>Team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54616" y="0"/>
            <a:ext cx="16178768" cy="10287000"/>
          </a:xfrm>
          <a:custGeom>
            <a:avLst/>
            <a:gdLst/>
            <a:ahLst/>
            <a:cxnLst/>
            <a:rect r="r" b="b" t="t" l="l"/>
            <a:pathLst>
              <a:path h="10287000" w="16178768">
                <a:moveTo>
                  <a:pt x="0" y="0"/>
                </a:moveTo>
                <a:lnTo>
                  <a:pt x="16178768" y="0"/>
                </a:lnTo>
                <a:lnTo>
                  <a:pt x="16178768" y="10287000"/>
                </a:lnTo>
                <a:lnTo>
                  <a:pt x="0" y="10287000"/>
                </a:lnTo>
                <a:lnTo>
                  <a:pt x="0" y="0"/>
                </a:lnTo>
                <a:close/>
              </a:path>
            </a:pathLst>
          </a:custGeom>
          <a:blipFill>
            <a:blip r:embed="rId2"/>
            <a:stretch>
              <a:fillRect l="0" t="0" r="0" b="0"/>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6478"/>
            <a:ext cx="16230600" cy="10319956"/>
          </a:xfrm>
          <a:custGeom>
            <a:avLst/>
            <a:gdLst/>
            <a:ahLst/>
            <a:cxnLst/>
            <a:rect r="r" b="b" t="t" l="l"/>
            <a:pathLst>
              <a:path h="10319956" w="16230600">
                <a:moveTo>
                  <a:pt x="0" y="0"/>
                </a:moveTo>
                <a:lnTo>
                  <a:pt x="16230600" y="0"/>
                </a:lnTo>
                <a:lnTo>
                  <a:pt x="16230600" y="10319956"/>
                </a:lnTo>
                <a:lnTo>
                  <a:pt x="0" y="10319956"/>
                </a:lnTo>
                <a:lnTo>
                  <a:pt x="0" y="0"/>
                </a:lnTo>
                <a:close/>
              </a:path>
            </a:pathLst>
          </a:custGeom>
          <a:blipFill>
            <a:blip r:embed="rId2"/>
            <a:stretch>
              <a:fillRect l="0" t="0" r="0" b="0"/>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54616" y="0"/>
            <a:ext cx="16178768" cy="10287000"/>
          </a:xfrm>
          <a:custGeom>
            <a:avLst/>
            <a:gdLst/>
            <a:ahLst/>
            <a:cxnLst/>
            <a:rect r="r" b="b" t="t" l="l"/>
            <a:pathLst>
              <a:path h="10287000" w="16178768">
                <a:moveTo>
                  <a:pt x="0" y="0"/>
                </a:moveTo>
                <a:lnTo>
                  <a:pt x="16178768" y="0"/>
                </a:lnTo>
                <a:lnTo>
                  <a:pt x="16178768" y="10287000"/>
                </a:lnTo>
                <a:lnTo>
                  <a:pt x="0" y="10287000"/>
                </a:lnTo>
                <a:lnTo>
                  <a:pt x="0" y="0"/>
                </a:lnTo>
                <a:close/>
              </a:path>
            </a:pathLst>
          </a:custGeom>
          <a:blipFill>
            <a:blip r:embed="rId2"/>
            <a:stretch>
              <a:fillRect l="0" t="0" r="0" b="0"/>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054616" y="0"/>
            <a:ext cx="16178768" cy="10287000"/>
          </a:xfrm>
          <a:custGeom>
            <a:avLst/>
            <a:gdLst/>
            <a:ahLst/>
            <a:cxnLst/>
            <a:rect r="r" b="b" t="t" l="l"/>
            <a:pathLst>
              <a:path h="10287000" w="16178768">
                <a:moveTo>
                  <a:pt x="0" y="0"/>
                </a:moveTo>
                <a:lnTo>
                  <a:pt x="16178768" y="0"/>
                </a:lnTo>
                <a:lnTo>
                  <a:pt x="16178768" y="10287000"/>
                </a:lnTo>
                <a:lnTo>
                  <a:pt x="0" y="10287000"/>
                </a:lnTo>
                <a:lnTo>
                  <a:pt x="0" y="0"/>
                </a:lnTo>
                <a:close/>
              </a:path>
            </a:pathLst>
          </a:custGeom>
          <a:blipFill>
            <a:blip r:embed="rId2"/>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4712162" y="1028700"/>
            <a:ext cx="12943014" cy="8229600"/>
          </a:xfrm>
          <a:custGeom>
            <a:avLst/>
            <a:gdLst/>
            <a:ahLst/>
            <a:cxnLst/>
            <a:rect r="r" b="b" t="t" l="l"/>
            <a:pathLst>
              <a:path h="8229600" w="12943014">
                <a:moveTo>
                  <a:pt x="0" y="0"/>
                </a:moveTo>
                <a:lnTo>
                  <a:pt x="12943015" y="0"/>
                </a:lnTo>
                <a:lnTo>
                  <a:pt x="12943015"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0">
            <a:off x="1028700" y="1674544"/>
            <a:ext cx="3894525" cy="6550533"/>
          </a:xfrm>
          <a:custGeom>
            <a:avLst/>
            <a:gdLst/>
            <a:ahLst/>
            <a:cxnLst/>
            <a:rect r="r" b="b" t="t" l="l"/>
            <a:pathLst>
              <a:path h="6550533" w="3894525">
                <a:moveTo>
                  <a:pt x="0" y="0"/>
                </a:moveTo>
                <a:lnTo>
                  <a:pt x="3894525" y="0"/>
                </a:lnTo>
                <a:lnTo>
                  <a:pt x="3894525" y="6550533"/>
                </a:lnTo>
                <a:lnTo>
                  <a:pt x="0" y="6550533"/>
                </a:lnTo>
                <a:lnTo>
                  <a:pt x="0" y="0"/>
                </a:lnTo>
                <a:close/>
              </a:path>
            </a:pathLst>
          </a:custGeom>
          <a:blipFill>
            <a:blip r:embed="rId3"/>
            <a:stretch>
              <a:fillRect l="0" t="0" r="0" b="0"/>
            </a:stretch>
          </a:blipFill>
        </p:spPr>
      </p:sp>
      <p:sp>
        <p:nvSpPr>
          <p:cNvPr name="Freeform 4" id="4"/>
          <p:cNvSpPr/>
          <p:nvPr/>
        </p:nvSpPr>
        <p:spPr>
          <a:xfrm flipH="false" flipV="false" rot="0">
            <a:off x="1513066" y="3254392"/>
            <a:ext cx="868615" cy="190671"/>
          </a:xfrm>
          <a:custGeom>
            <a:avLst/>
            <a:gdLst/>
            <a:ahLst/>
            <a:cxnLst/>
            <a:rect r="r" b="b" t="t" l="l"/>
            <a:pathLst>
              <a:path h="190671" w="868615">
                <a:moveTo>
                  <a:pt x="0" y="0"/>
                </a:moveTo>
                <a:lnTo>
                  <a:pt x="868615" y="0"/>
                </a:lnTo>
                <a:lnTo>
                  <a:pt x="868615" y="190671"/>
                </a:lnTo>
                <a:lnTo>
                  <a:pt x="0" y="190671"/>
                </a:lnTo>
                <a:lnTo>
                  <a:pt x="0" y="0"/>
                </a:lnTo>
                <a:close/>
              </a:path>
            </a:pathLst>
          </a:custGeom>
          <a:blipFill>
            <a:blip r:embed="rId4"/>
            <a:stretch>
              <a:fillRect l="0" t="0" r="0" b="0"/>
            </a:stretch>
          </a:blipFill>
        </p:spPr>
      </p:sp>
      <p:sp>
        <p:nvSpPr>
          <p:cNvPr name="Freeform 5" id="5"/>
          <p:cNvSpPr/>
          <p:nvPr/>
        </p:nvSpPr>
        <p:spPr>
          <a:xfrm flipH="false" flipV="false" rot="0">
            <a:off x="1947373" y="3254392"/>
            <a:ext cx="868615" cy="190671"/>
          </a:xfrm>
          <a:custGeom>
            <a:avLst/>
            <a:gdLst/>
            <a:ahLst/>
            <a:cxnLst/>
            <a:rect r="r" b="b" t="t" l="l"/>
            <a:pathLst>
              <a:path h="190671" w="868615">
                <a:moveTo>
                  <a:pt x="0" y="0"/>
                </a:moveTo>
                <a:lnTo>
                  <a:pt x="868615" y="0"/>
                </a:lnTo>
                <a:lnTo>
                  <a:pt x="868615" y="190671"/>
                </a:lnTo>
                <a:lnTo>
                  <a:pt x="0" y="190671"/>
                </a:lnTo>
                <a:lnTo>
                  <a:pt x="0" y="0"/>
                </a:lnTo>
                <a:close/>
              </a:path>
            </a:pathLst>
          </a:custGeom>
          <a:blipFill>
            <a:blip r:embed="rId4"/>
            <a:stretch>
              <a:fillRect l="0" t="0" r="0" b="0"/>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true" rot="0">
            <a:off x="-2374726" y="-312051"/>
            <a:ext cx="7479064" cy="10911101"/>
          </a:xfrm>
          <a:custGeom>
            <a:avLst/>
            <a:gdLst/>
            <a:ahLst/>
            <a:cxnLst/>
            <a:rect r="r" b="b" t="t" l="l"/>
            <a:pathLst>
              <a:path h="10911101" w="7479064">
                <a:moveTo>
                  <a:pt x="0" y="10911102"/>
                </a:moveTo>
                <a:lnTo>
                  <a:pt x="7479064" y="10911102"/>
                </a:lnTo>
                <a:lnTo>
                  <a:pt x="7479064" y="0"/>
                </a:lnTo>
                <a:lnTo>
                  <a:pt x="0" y="0"/>
                </a:lnTo>
                <a:lnTo>
                  <a:pt x="0" y="1091110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18147" y="157941"/>
            <a:ext cx="9051707" cy="2619375"/>
          </a:xfrm>
          <a:prstGeom prst="rect">
            <a:avLst/>
          </a:prstGeom>
        </p:spPr>
        <p:txBody>
          <a:bodyPr anchor="t" rtlCol="false" tIns="0" lIns="0" bIns="0" rIns="0">
            <a:spAutoFit/>
          </a:bodyPr>
          <a:lstStyle/>
          <a:p>
            <a:pPr algn="l">
              <a:lnSpc>
                <a:spcPts val="21000"/>
              </a:lnSpc>
              <a:spcBef>
                <a:spcPct val="0"/>
              </a:spcBef>
            </a:pPr>
            <a:r>
              <a:rPr lang="en-US" sz="15000">
                <a:solidFill>
                  <a:srgbClr val="404A76"/>
                </a:solidFill>
                <a:latin typeface="Stella"/>
              </a:rPr>
              <a:t>Azure Pipelines</a:t>
            </a:r>
          </a:p>
        </p:txBody>
      </p:sp>
      <p:sp>
        <p:nvSpPr>
          <p:cNvPr name="TextBox 4" id="4"/>
          <p:cNvSpPr txBox="true"/>
          <p:nvPr/>
        </p:nvSpPr>
        <p:spPr>
          <a:xfrm rot="0">
            <a:off x="10078106" y="4717896"/>
            <a:ext cx="9195892" cy="953135"/>
          </a:xfrm>
          <a:prstGeom prst="rect">
            <a:avLst/>
          </a:prstGeom>
        </p:spPr>
        <p:txBody>
          <a:bodyPr anchor="t" rtlCol="false" tIns="0" lIns="0" bIns="0" rIns="0">
            <a:spAutoFit/>
          </a:bodyPr>
          <a:lstStyle/>
          <a:p>
            <a:pPr algn="l">
              <a:lnSpc>
                <a:spcPts val="7840"/>
              </a:lnSpc>
            </a:pPr>
            <a:r>
              <a:rPr lang="en-US" sz="5600">
                <a:solidFill>
                  <a:srgbClr val="404A76"/>
                </a:solidFill>
                <a:latin typeface="Dreaming Outloud All Caps"/>
              </a:rPr>
              <a:t>Continuous DeliVery</a:t>
            </a:r>
          </a:p>
        </p:txBody>
      </p:sp>
      <p:sp>
        <p:nvSpPr>
          <p:cNvPr name="TextBox 5" id="5"/>
          <p:cNvSpPr txBox="true"/>
          <p:nvPr/>
        </p:nvSpPr>
        <p:spPr>
          <a:xfrm rot="0">
            <a:off x="10078106" y="7095336"/>
            <a:ext cx="9195892" cy="953135"/>
          </a:xfrm>
          <a:prstGeom prst="rect">
            <a:avLst/>
          </a:prstGeom>
        </p:spPr>
        <p:txBody>
          <a:bodyPr anchor="t" rtlCol="false" tIns="0" lIns="0" bIns="0" rIns="0">
            <a:spAutoFit/>
          </a:bodyPr>
          <a:lstStyle/>
          <a:p>
            <a:pPr algn="l">
              <a:lnSpc>
                <a:spcPts val="7840"/>
              </a:lnSpc>
            </a:pPr>
            <a:r>
              <a:rPr lang="en-US" sz="5600">
                <a:solidFill>
                  <a:srgbClr val="404A76"/>
                </a:solidFill>
                <a:latin typeface="Dreaming Outloud All Caps"/>
              </a:rPr>
              <a:t>Continuous Integration</a:t>
            </a:r>
          </a:p>
        </p:txBody>
      </p:sp>
      <p:sp>
        <p:nvSpPr>
          <p:cNvPr name="TextBox 6" id="6"/>
          <p:cNvSpPr txBox="true"/>
          <p:nvPr/>
        </p:nvSpPr>
        <p:spPr>
          <a:xfrm rot="0">
            <a:off x="3943466" y="2567940"/>
            <a:ext cx="13776448" cy="2575560"/>
          </a:xfrm>
          <a:prstGeom prst="rect">
            <a:avLst/>
          </a:prstGeom>
        </p:spPr>
        <p:txBody>
          <a:bodyPr anchor="t" rtlCol="false" tIns="0" lIns="0" bIns="0" rIns="0">
            <a:spAutoFit/>
          </a:bodyPr>
          <a:lstStyle/>
          <a:p>
            <a:pPr algn="l">
              <a:lnSpc>
                <a:spcPts val="3360"/>
              </a:lnSpc>
            </a:pPr>
            <a:r>
              <a:rPr lang="en-US" sz="4200">
                <a:solidFill>
                  <a:srgbClr val="FF8282"/>
                </a:solidFill>
                <a:latin typeface="Dreaming Outloud All Caps"/>
              </a:rPr>
              <a:t>Azure Pipelines automatically builds and tests code projects. It supports all major languages and project types and combines continuous integration, continuous delivery, and continuous testing to build, test, and deliver your code to any destination.</a:t>
            </a:r>
          </a:p>
          <a:p>
            <a:pPr algn="l">
              <a:lnSpc>
                <a:spcPts val="3360"/>
              </a:lnSpc>
            </a:pPr>
          </a:p>
        </p:txBody>
      </p:sp>
      <p:sp>
        <p:nvSpPr>
          <p:cNvPr name="TextBox 7" id="7"/>
          <p:cNvSpPr txBox="true"/>
          <p:nvPr/>
        </p:nvSpPr>
        <p:spPr>
          <a:xfrm rot="0">
            <a:off x="4255655" y="6062826"/>
            <a:ext cx="14032345" cy="899160"/>
          </a:xfrm>
          <a:prstGeom prst="rect">
            <a:avLst/>
          </a:prstGeom>
        </p:spPr>
        <p:txBody>
          <a:bodyPr anchor="t" rtlCol="false" tIns="0" lIns="0" bIns="0" rIns="0">
            <a:spAutoFit/>
          </a:bodyPr>
          <a:lstStyle/>
          <a:p>
            <a:pPr algn="l">
              <a:lnSpc>
                <a:spcPts val="3360"/>
              </a:lnSpc>
            </a:pPr>
            <a:r>
              <a:rPr lang="en-US" sz="4200">
                <a:solidFill>
                  <a:srgbClr val="FF8282"/>
                </a:solidFill>
                <a:latin typeface="Dreaming Outloud All Caps"/>
              </a:rPr>
              <a:t>Continuous delivery automatically deploys and tests code in multiple stages to help drive quality. </a:t>
            </a:r>
          </a:p>
        </p:txBody>
      </p:sp>
      <p:sp>
        <p:nvSpPr>
          <p:cNvPr name="TextBox 8" id="8"/>
          <p:cNvSpPr txBox="true"/>
          <p:nvPr/>
        </p:nvSpPr>
        <p:spPr>
          <a:xfrm rot="0">
            <a:off x="4255655" y="8438996"/>
            <a:ext cx="14032345" cy="899160"/>
          </a:xfrm>
          <a:prstGeom prst="rect">
            <a:avLst/>
          </a:prstGeom>
        </p:spPr>
        <p:txBody>
          <a:bodyPr anchor="t" rtlCol="false" tIns="0" lIns="0" bIns="0" rIns="0">
            <a:spAutoFit/>
          </a:bodyPr>
          <a:lstStyle/>
          <a:p>
            <a:pPr algn="l">
              <a:lnSpc>
                <a:spcPts val="3360"/>
              </a:lnSpc>
            </a:pPr>
            <a:r>
              <a:rPr lang="en-US" sz="4200">
                <a:solidFill>
                  <a:srgbClr val="FF8282"/>
                </a:solidFill>
                <a:latin typeface="Dreaming Outloud All Caps"/>
              </a:rPr>
              <a:t>Continuous integration systems produce deployable artifacts, which include infrastructure and apps.</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035976" y="1028700"/>
            <a:ext cx="12713222" cy="2387199"/>
          </a:xfrm>
          <a:custGeom>
            <a:avLst/>
            <a:gdLst/>
            <a:ahLst/>
            <a:cxnLst/>
            <a:rect r="r" b="b" t="t" l="l"/>
            <a:pathLst>
              <a:path h="2387199" w="12713222">
                <a:moveTo>
                  <a:pt x="0" y="0"/>
                </a:moveTo>
                <a:lnTo>
                  <a:pt x="12713222" y="0"/>
                </a:lnTo>
                <a:lnTo>
                  <a:pt x="12713222" y="2387199"/>
                </a:lnTo>
                <a:lnTo>
                  <a:pt x="0" y="2387199"/>
                </a:lnTo>
                <a:lnTo>
                  <a:pt x="0" y="0"/>
                </a:lnTo>
                <a:close/>
              </a:path>
            </a:pathLst>
          </a:custGeom>
          <a:blipFill>
            <a:blip r:embed="rId2"/>
            <a:stretch>
              <a:fillRect l="0" t="0" r="0" b="0"/>
            </a:stretch>
          </a:blipFill>
        </p:spPr>
      </p:sp>
      <p:sp>
        <p:nvSpPr>
          <p:cNvPr name="Freeform 3" id="3"/>
          <p:cNvSpPr/>
          <p:nvPr/>
        </p:nvSpPr>
        <p:spPr>
          <a:xfrm flipH="false" flipV="false" rot="0">
            <a:off x="6349082" y="4302033"/>
            <a:ext cx="11375945" cy="4956267"/>
          </a:xfrm>
          <a:custGeom>
            <a:avLst/>
            <a:gdLst/>
            <a:ahLst/>
            <a:cxnLst/>
            <a:rect r="r" b="b" t="t" l="l"/>
            <a:pathLst>
              <a:path h="4956267" w="11375945">
                <a:moveTo>
                  <a:pt x="0" y="0"/>
                </a:moveTo>
                <a:lnTo>
                  <a:pt x="11375945" y="0"/>
                </a:lnTo>
                <a:lnTo>
                  <a:pt x="11375945" y="4956267"/>
                </a:lnTo>
                <a:lnTo>
                  <a:pt x="0" y="4956267"/>
                </a:lnTo>
                <a:lnTo>
                  <a:pt x="0" y="0"/>
                </a:lnTo>
                <a:close/>
              </a:path>
            </a:pathLst>
          </a:custGeom>
          <a:blipFill>
            <a:blip r:embed="rId3"/>
            <a:stretch>
              <a:fillRect l="0" t="0" r="0" b="0"/>
            </a:stretch>
          </a:blipFill>
        </p:spPr>
      </p:sp>
      <p:sp>
        <p:nvSpPr>
          <p:cNvPr name="TextBox 4" id="4"/>
          <p:cNvSpPr txBox="true"/>
          <p:nvPr/>
        </p:nvSpPr>
        <p:spPr>
          <a:xfrm rot="0">
            <a:off x="368621" y="1643814"/>
            <a:ext cx="4448831" cy="1099820"/>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Bold"/>
              </a:rPr>
              <a:t>Define pipelines using YAML syntax</a:t>
            </a:r>
          </a:p>
        </p:txBody>
      </p:sp>
      <p:sp>
        <p:nvSpPr>
          <p:cNvPr name="TextBox 5" id="5"/>
          <p:cNvSpPr txBox="true"/>
          <p:nvPr/>
        </p:nvSpPr>
        <p:spPr>
          <a:xfrm rot="0">
            <a:off x="562973" y="6201681"/>
            <a:ext cx="4448831" cy="1099820"/>
          </a:xfrm>
          <a:prstGeom prst="rect">
            <a:avLst/>
          </a:prstGeom>
        </p:spPr>
        <p:txBody>
          <a:bodyPr anchor="t" rtlCol="false" tIns="0" lIns="0" bIns="0" rIns="0">
            <a:spAutoFit/>
          </a:bodyPr>
          <a:lstStyle/>
          <a:p>
            <a:pPr algn="ctr">
              <a:lnSpc>
                <a:spcPts val="4480"/>
              </a:lnSpc>
            </a:pPr>
            <a:r>
              <a:rPr lang="en-US" sz="3200">
                <a:solidFill>
                  <a:srgbClr val="000000"/>
                </a:solidFill>
                <a:latin typeface="Canva Sans Bold"/>
              </a:rPr>
              <a:t>Define pipelines using Classic Interface</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3448242" y="3270896"/>
            <a:ext cx="10666361" cy="4124569"/>
          </a:xfrm>
          <a:custGeom>
            <a:avLst/>
            <a:gdLst/>
            <a:ahLst/>
            <a:cxnLst/>
            <a:rect r="r" b="b" t="t" l="l"/>
            <a:pathLst>
              <a:path h="4124569" w="10666361">
                <a:moveTo>
                  <a:pt x="0" y="0"/>
                </a:moveTo>
                <a:lnTo>
                  <a:pt x="10666361" y="0"/>
                </a:lnTo>
                <a:lnTo>
                  <a:pt x="10666361" y="4124569"/>
                </a:lnTo>
                <a:lnTo>
                  <a:pt x="0" y="4124569"/>
                </a:lnTo>
                <a:lnTo>
                  <a:pt x="0" y="0"/>
                </a:lnTo>
                <a:close/>
              </a:path>
            </a:pathLst>
          </a:custGeom>
          <a:blipFill>
            <a:blip r:embed="rId2">
              <a:extLst>
                <a:ext uri="{96DAC541-7B7A-43D3-8B79-37D633B846F1}">
                  <asvg:svgBlip xmlns:asvg="http://schemas.microsoft.com/office/drawing/2016/SVG/main" r:embed="rId3"/>
                </a:ext>
              </a:extLst>
            </a:blip>
            <a:stretch>
              <a:fillRect l="0" t="-159549" r="0" b="0"/>
            </a:stretch>
          </a:blipFill>
        </p:spPr>
      </p:sp>
      <p:sp>
        <p:nvSpPr>
          <p:cNvPr name="TextBox 3" id="3"/>
          <p:cNvSpPr txBox="true"/>
          <p:nvPr/>
        </p:nvSpPr>
        <p:spPr>
          <a:xfrm rot="0">
            <a:off x="4558849" y="2664326"/>
            <a:ext cx="10321839" cy="1821814"/>
          </a:xfrm>
          <a:prstGeom prst="rect">
            <a:avLst/>
          </a:prstGeom>
        </p:spPr>
        <p:txBody>
          <a:bodyPr anchor="t" rtlCol="false" tIns="0" lIns="0" bIns="0" rIns="0">
            <a:spAutoFit/>
          </a:bodyPr>
          <a:lstStyle/>
          <a:p>
            <a:pPr algn="l">
              <a:lnSpc>
                <a:spcPts val="14560"/>
              </a:lnSpc>
            </a:pPr>
            <a:r>
              <a:rPr lang="en-US" sz="10400">
                <a:solidFill>
                  <a:srgbClr val="404A76"/>
                </a:solidFill>
                <a:latin typeface="Stella"/>
              </a:rPr>
              <a:t>Create your first pipeline</a:t>
            </a:r>
          </a:p>
        </p:txBody>
      </p:sp>
      <p:sp>
        <p:nvSpPr>
          <p:cNvPr name="TextBox 4" id="4"/>
          <p:cNvSpPr txBox="true"/>
          <p:nvPr/>
        </p:nvSpPr>
        <p:spPr>
          <a:xfrm rot="0">
            <a:off x="4725182" y="5038725"/>
            <a:ext cx="9195892" cy="953135"/>
          </a:xfrm>
          <a:prstGeom prst="rect">
            <a:avLst/>
          </a:prstGeom>
        </p:spPr>
        <p:txBody>
          <a:bodyPr anchor="t" rtlCol="false" tIns="0" lIns="0" bIns="0" rIns="0">
            <a:spAutoFit/>
          </a:bodyPr>
          <a:lstStyle/>
          <a:p>
            <a:pPr algn="l">
              <a:lnSpc>
                <a:spcPts val="7840"/>
              </a:lnSpc>
            </a:pPr>
            <a:r>
              <a:rPr lang="en-US" sz="5600">
                <a:solidFill>
                  <a:srgbClr val="404A76"/>
                </a:solidFill>
                <a:latin typeface="Dreaming Outloud All Caps"/>
              </a:rPr>
              <a:t>Prerequisites</a:t>
            </a:r>
          </a:p>
        </p:txBody>
      </p:sp>
      <p:sp>
        <p:nvSpPr>
          <p:cNvPr name="TextBox 5" id="5"/>
          <p:cNvSpPr txBox="true"/>
          <p:nvPr/>
        </p:nvSpPr>
        <p:spPr>
          <a:xfrm rot="0">
            <a:off x="4111029" y="6178147"/>
            <a:ext cx="11217478" cy="1737360"/>
          </a:xfrm>
          <a:prstGeom prst="rect">
            <a:avLst/>
          </a:prstGeom>
        </p:spPr>
        <p:txBody>
          <a:bodyPr anchor="t" rtlCol="false" tIns="0" lIns="0" bIns="0" rIns="0">
            <a:spAutoFit/>
          </a:bodyPr>
          <a:lstStyle/>
          <a:p>
            <a:pPr algn="l" marL="906780" indent="-453390" lvl="1">
              <a:lnSpc>
                <a:spcPts val="3360"/>
              </a:lnSpc>
              <a:buFont typeface="Arial"/>
              <a:buChar char="•"/>
            </a:pPr>
            <a:r>
              <a:rPr lang="en-US" sz="4200">
                <a:solidFill>
                  <a:srgbClr val="FF8282"/>
                </a:solidFill>
                <a:latin typeface="Dreaming Outloud All Caps"/>
              </a:rPr>
              <a:t>A GitHub account</a:t>
            </a:r>
          </a:p>
          <a:p>
            <a:pPr algn="l" marL="906780" indent="-453390" lvl="1">
              <a:lnSpc>
                <a:spcPts val="3360"/>
              </a:lnSpc>
              <a:buFont typeface="Arial"/>
              <a:buChar char="•"/>
            </a:pPr>
            <a:r>
              <a:rPr lang="en-US" sz="4200">
                <a:solidFill>
                  <a:srgbClr val="FF8282"/>
                </a:solidFill>
                <a:latin typeface="Dreaming Outloud All Caps"/>
              </a:rPr>
              <a:t>An Azure DevOps organization</a:t>
            </a:r>
          </a:p>
          <a:p>
            <a:pPr algn="l" marL="906780" indent="-453390" lvl="1">
              <a:lnSpc>
                <a:spcPts val="3360"/>
              </a:lnSpc>
              <a:buFont typeface="Arial"/>
              <a:buChar char="•"/>
            </a:pPr>
            <a:r>
              <a:rPr lang="en-US" sz="4200">
                <a:solidFill>
                  <a:srgbClr val="FF8282"/>
                </a:solidFill>
                <a:latin typeface="Dreaming Outloud All Caps"/>
              </a:rPr>
              <a:t>An ability to run pipelines on Microsoft-hosted agents.</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872397" y="91035"/>
            <a:ext cx="16543206" cy="9167265"/>
          </a:xfrm>
          <a:custGeom>
            <a:avLst/>
            <a:gdLst/>
            <a:ahLst/>
            <a:cxnLst/>
            <a:rect r="r" b="b" t="t" l="l"/>
            <a:pathLst>
              <a:path h="9167265" w="16543206">
                <a:moveTo>
                  <a:pt x="0" y="0"/>
                </a:moveTo>
                <a:lnTo>
                  <a:pt x="16543206" y="0"/>
                </a:lnTo>
                <a:lnTo>
                  <a:pt x="16543206" y="9167265"/>
                </a:lnTo>
                <a:lnTo>
                  <a:pt x="0" y="9167265"/>
                </a:lnTo>
                <a:lnTo>
                  <a:pt x="0" y="0"/>
                </a:lnTo>
                <a:close/>
              </a:path>
            </a:pathLst>
          </a:custGeom>
          <a:blipFill>
            <a:blip r:embed="rId2"/>
            <a:stretch>
              <a:fillRect l="-2103" t="0" r="-2103" b="0"/>
            </a:stretch>
          </a:blipFill>
        </p:spPr>
      </p:sp>
      <p:sp>
        <p:nvSpPr>
          <p:cNvPr name="TextBox 3" id="3"/>
          <p:cNvSpPr txBox="true"/>
          <p:nvPr/>
        </p:nvSpPr>
        <p:spPr>
          <a:xfrm rot="0">
            <a:off x="2727900" y="8918257"/>
            <a:ext cx="12832199" cy="613410"/>
          </a:xfrm>
          <a:prstGeom prst="rect">
            <a:avLst/>
          </a:prstGeom>
        </p:spPr>
        <p:txBody>
          <a:bodyPr anchor="t" rtlCol="false" tIns="0" lIns="0" bIns="0" rIns="0">
            <a:spAutoFit/>
          </a:bodyPr>
          <a:lstStyle/>
          <a:p>
            <a:pPr algn="ctr">
              <a:lnSpc>
                <a:spcPts val="5040"/>
              </a:lnSpc>
            </a:pPr>
            <a:r>
              <a:rPr lang="en-US" sz="3600">
                <a:solidFill>
                  <a:srgbClr val="000000"/>
                </a:solidFill>
                <a:latin typeface="Canva Sans Bold"/>
              </a:rPr>
              <a:t>https://github.com/MicrosoftDocs/pipelines-dotnet-core</a:t>
            </a:r>
          </a:p>
        </p:txBody>
      </p:sp>
    </p:spTree>
  </p:cSld>
  <p:clrMapOvr>
    <a:masterClrMapping/>
  </p:clrMapOvr>
  <p:transition spd="fast">
    <p:fade/>
  </p:transition>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028700" y="1154430"/>
            <a:ext cx="16087286" cy="7940040"/>
          </a:xfrm>
          <a:prstGeom prst="rect">
            <a:avLst/>
          </a:prstGeom>
        </p:spPr>
        <p:txBody>
          <a:bodyPr anchor="t" rtlCol="false" tIns="0" lIns="0" bIns="0" rIns="0">
            <a:spAutoFit/>
          </a:bodyPr>
          <a:lstStyle/>
          <a:p>
            <a:pPr algn="l" marL="518160" indent="-259080" lvl="1">
              <a:lnSpc>
                <a:spcPts val="3359"/>
              </a:lnSpc>
              <a:buAutoNum type="arabicPeriod" startAt="1"/>
            </a:pPr>
            <a:r>
              <a:rPr lang="en-US" sz="2400">
                <a:solidFill>
                  <a:srgbClr val="000000"/>
                </a:solidFill>
                <a:latin typeface="Canva Sans Bold"/>
              </a:rPr>
              <a:t>Sign in to your </a:t>
            </a:r>
            <a:r>
              <a:rPr lang="en-US" sz="2400">
                <a:solidFill>
                  <a:srgbClr val="000000"/>
                </a:solidFill>
                <a:latin typeface="Canva Sans Bold"/>
              </a:rPr>
              <a:t>Azure DevOps organization and go to your project.</a:t>
            </a:r>
          </a:p>
          <a:p>
            <a:pPr algn="l" marL="518160" indent="-259080" lvl="1">
              <a:lnSpc>
                <a:spcPts val="3359"/>
              </a:lnSpc>
              <a:buAutoNum type="arabicPeriod" startAt="1"/>
            </a:pPr>
            <a:r>
              <a:rPr lang="en-US" sz="2400">
                <a:solidFill>
                  <a:srgbClr val="000000"/>
                </a:solidFill>
                <a:latin typeface="Canva Sans Bold"/>
              </a:rPr>
              <a:t>Go to Pipelines, and then select New pipeline or Create pipeline if creating your first pipeline.</a:t>
            </a:r>
          </a:p>
          <a:p>
            <a:pPr algn="l" marL="518160" indent="-259080" lvl="1">
              <a:lnSpc>
                <a:spcPts val="3359"/>
              </a:lnSpc>
              <a:buAutoNum type="arabicPeriod" startAt="1"/>
            </a:pPr>
            <a:r>
              <a:rPr lang="en-US" sz="2400">
                <a:solidFill>
                  <a:srgbClr val="000000"/>
                </a:solidFill>
                <a:latin typeface="Canva Sans Bold"/>
              </a:rPr>
              <a:t>Do the steps of the wizard by first selecting GitHub as the location of your source code.</a:t>
            </a:r>
          </a:p>
          <a:p>
            <a:pPr algn="l" marL="518160" indent="-259080" lvl="1">
              <a:lnSpc>
                <a:spcPts val="3359"/>
              </a:lnSpc>
              <a:buAutoNum type="arabicPeriod" startAt="1"/>
            </a:pPr>
            <a:r>
              <a:rPr lang="en-US" sz="2400">
                <a:solidFill>
                  <a:srgbClr val="000000"/>
                </a:solidFill>
                <a:latin typeface="Canva Sans Bold"/>
              </a:rPr>
              <a:t>You might be redirected to GitHub to sign in. If so, enter your GitHub credentials.</a:t>
            </a:r>
          </a:p>
          <a:p>
            <a:pPr algn="l" marL="518160" indent="-259080" lvl="1">
              <a:lnSpc>
                <a:spcPts val="3359"/>
              </a:lnSpc>
              <a:buAutoNum type="arabicPeriod" startAt="1"/>
            </a:pPr>
            <a:r>
              <a:rPr lang="en-US" sz="2400">
                <a:solidFill>
                  <a:srgbClr val="000000"/>
                </a:solidFill>
                <a:latin typeface="Canva Sans Bold"/>
              </a:rPr>
              <a:t>When you see the list of repositories, select your repository.</a:t>
            </a:r>
          </a:p>
          <a:p>
            <a:pPr algn="l" marL="518160" indent="-259080" lvl="1">
              <a:lnSpc>
                <a:spcPts val="3359"/>
              </a:lnSpc>
              <a:buAutoNum type="arabicPeriod" startAt="1"/>
            </a:pPr>
            <a:r>
              <a:rPr lang="en-US" sz="2400">
                <a:solidFill>
                  <a:srgbClr val="000000"/>
                </a:solidFill>
                <a:latin typeface="Canva Sans Bold"/>
              </a:rPr>
              <a:t>You might be redirected to GitHub to install the Azure Pipelines app. If so, select Approve &amp; install.</a:t>
            </a:r>
          </a:p>
          <a:p>
            <a:pPr algn="l" marL="518160" indent="-259080" lvl="1">
              <a:lnSpc>
                <a:spcPts val="3359"/>
              </a:lnSpc>
              <a:buAutoNum type="arabicPeriod" startAt="1"/>
            </a:pPr>
            <a:r>
              <a:rPr lang="en-US" sz="2400">
                <a:solidFill>
                  <a:srgbClr val="000000"/>
                </a:solidFill>
                <a:latin typeface="Canva Sans Bold"/>
              </a:rPr>
              <a:t>Azure Pipelines will analyze your repository and recommend the ASP.NET Core pipeline template.</a:t>
            </a:r>
          </a:p>
          <a:p>
            <a:pPr algn="l" marL="518160" indent="-259080" lvl="1">
              <a:lnSpc>
                <a:spcPts val="3359"/>
              </a:lnSpc>
              <a:buAutoNum type="arabicPeriod" startAt="1"/>
            </a:pPr>
            <a:r>
              <a:rPr lang="en-US" sz="2400">
                <a:solidFill>
                  <a:srgbClr val="000000"/>
                </a:solidFill>
                <a:latin typeface="Canva Sans Bold"/>
              </a:rPr>
              <a:t>When your new pipeline appears, take a look at the YAML to see what it does. When you're ready, select Save and run.</a:t>
            </a:r>
          </a:p>
          <a:p>
            <a:pPr algn="l" marL="518160" indent="-259080" lvl="1">
              <a:lnSpc>
                <a:spcPts val="3359"/>
              </a:lnSpc>
              <a:buAutoNum type="arabicPeriod" startAt="1"/>
            </a:pPr>
            <a:r>
              <a:rPr lang="en-US" sz="2400">
                <a:solidFill>
                  <a:srgbClr val="000000"/>
                </a:solidFill>
                <a:latin typeface="Canva Sans Bold"/>
              </a:rPr>
              <a:t>You're prompted to commit a new azure-pipelines.yml file to your repository. After you're happy with the message, select Save and run again.</a:t>
            </a:r>
          </a:p>
          <a:p>
            <a:pPr algn="l" marL="518160" indent="-259080" lvl="1">
              <a:lnSpc>
                <a:spcPts val="3359"/>
              </a:lnSpc>
              <a:buAutoNum type="arabicPeriod" startAt="1"/>
            </a:pPr>
            <a:r>
              <a:rPr lang="en-US" sz="2400">
                <a:solidFill>
                  <a:srgbClr val="000000"/>
                </a:solidFill>
                <a:latin typeface="Canva Sans Bold"/>
              </a:rPr>
              <a:t>If you want to watch your pipeline in action, select the build job.</a:t>
            </a:r>
          </a:p>
          <a:p>
            <a:pPr algn="l" marL="518160" indent="-259080" lvl="1">
              <a:lnSpc>
                <a:spcPts val="3359"/>
              </a:lnSpc>
              <a:buAutoNum type="arabicPeriod" startAt="1"/>
            </a:pPr>
            <a:r>
              <a:rPr lang="en-US" sz="2400">
                <a:solidFill>
                  <a:srgbClr val="000000"/>
                </a:solidFill>
                <a:latin typeface="Canva Sans Bold"/>
              </a:rPr>
              <a:t>You just created and ran a pipeline that we automatically created for you, because your code appeared to be a good match for the </a:t>
            </a:r>
            <a:r>
              <a:rPr lang="en-US" sz="2400" u="sng">
                <a:solidFill>
                  <a:srgbClr val="000000"/>
                </a:solidFill>
                <a:latin typeface="Canva Sans Bold"/>
                <a:hlinkClick r:id="rId2" tooltip="https://github.com/Microsoft/azure-pipelines-yaml/blob/master/templates/asp.net-core.yml"/>
              </a:rPr>
              <a:t>ASP.NET Core</a:t>
            </a:r>
            <a:r>
              <a:rPr lang="en-US" sz="2400">
                <a:solidFill>
                  <a:srgbClr val="000000"/>
                </a:solidFill>
                <a:latin typeface="Canva Sans Bold"/>
              </a:rPr>
              <a:t> template.</a:t>
            </a:r>
          </a:p>
          <a:p>
            <a:pPr algn="l" marL="518160" indent="-259080" lvl="1">
              <a:lnSpc>
                <a:spcPts val="3359"/>
              </a:lnSpc>
              <a:buAutoNum type="arabicPeriod" startAt="1"/>
            </a:pPr>
            <a:r>
              <a:rPr lang="en-US" sz="2400">
                <a:solidFill>
                  <a:srgbClr val="000000"/>
                </a:solidFill>
                <a:latin typeface="Canva Sans Bold"/>
              </a:rPr>
              <a:t>You now have a working YAML pipeline (azure-pipelines.yml) in your repository that's ready for you to customize!</a:t>
            </a:r>
          </a:p>
          <a:p>
            <a:pPr algn="l" marL="518160" indent="-259080" lvl="1">
              <a:lnSpc>
                <a:spcPts val="3359"/>
              </a:lnSpc>
              <a:buAutoNum type="arabicPeriod" startAt="1"/>
            </a:pPr>
            <a:r>
              <a:rPr lang="en-US" sz="2400">
                <a:solidFill>
                  <a:srgbClr val="000000"/>
                </a:solidFill>
                <a:latin typeface="Canva Sans Bold"/>
              </a:rPr>
              <a:t>When you're ready to make changes to your pipeline, select it in the Pipelines page, and then Edit the azure-pipelines.yml file.</a:t>
            </a:r>
          </a:p>
          <a:p>
            <a:pPr algn="l">
              <a:lnSpc>
                <a:spcPts val="3359"/>
              </a:lnSpc>
            </a:pP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572258" y="868921"/>
            <a:ext cx="8956261" cy="8549158"/>
          </a:xfrm>
          <a:custGeom>
            <a:avLst/>
            <a:gdLst/>
            <a:ahLst/>
            <a:cxnLst/>
            <a:rect r="r" b="b" t="t" l="l"/>
            <a:pathLst>
              <a:path h="8549158" w="8956261">
                <a:moveTo>
                  <a:pt x="0" y="0"/>
                </a:moveTo>
                <a:lnTo>
                  <a:pt x="8956261" y="0"/>
                </a:lnTo>
                <a:lnTo>
                  <a:pt x="8956261" y="8549158"/>
                </a:lnTo>
                <a:lnTo>
                  <a:pt x="0" y="8549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9985">
            <a:off x="219840" y="571507"/>
            <a:ext cx="6215395" cy="5480849"/>
          </a:xfrm>
          <a:custGeom>
            <a:avLst/>
            <a:gdLst/>
            <a:ahLst/>
            <a:cxnLst/>
            <a:rect r="r" b="b" t="t" l="l"/>
            <a:pathLst>
              <a:path h="5480849" w="6215395">
                <a:moveTo>
                  <a:pt x="0" y="0"/>
                </a:moveTo>
                <a:lnTo>
                  <a:pt x="6215395" y="0"/>
                </a:lnTo>
                <a:lnTo>
                  <a:pt x="6215395" y="5480849"/>
                </a:lnTo>
                <a:lnTo>
                  <a:pt x="0" y="548084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47688">
            <a:off x="2907107" y="3940198"/>
            <a:ext cx="7315735" cy="5586561"/>
          </a:xfrm>
          <a:custGeom>
            <a:avLst/>
            <a:gdLst/>
            <a:ahLst/>
            <a:cxnLst/>
            <a:rect r="r" b="b" t="t" l="l"/>
            <a:pathLst>
              <a:path h="5586561" w="7315735">
                <a:moveTo>
                  <a:pt x="0" y="0"/>
                </a:moveTo>
                <a:lnTo>
                  <a:pt x="7315735" y="0"/>
                </a:lnTo>
                <a:lnTo>
                  <a:pt x="7315735" y="5586561"/>
                </a:lnTo>
                <a:lnTo>
                  <a:pt x="0" y="558656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49078" y="2952148"/>
            <a:ext cx="5202621" cy="4114800"/>
          </a:xfrm>
          <a:custGeom>
            <a:avLst/>
            <a:gdLst/>
            <a:ahLst/>
            <a:cxnLst/>
            <a:rect r="r" b="b" t="t" l="l"/>
            <a:pathLst>
              <a:path h="4114800" w="5202621">
                <a:moveTo>
                  <a:pt x="0" y="0"/>
                </a:moveTo>
                <a:lnTo>
                  <a:pt x="5202621" y="0"/>
                </a:lnTo>
                <a:lnTo>
                  <a:pt x="5202621"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414433" y="2207749"/>
            <a:ext cx="7106398" cy="2619375"/>
          </a:xfrm>
          <a:prstGeom prst="rect">
            <a:avLst/>
          </a:prstGeom>
        </p:spPr>
        <p:txBody>
          <a:bodyPr anchor="t" rtlCol="false" tIns="0" lIns="0" bIns="0" rIns="0">
            <a:spAutoFit/>
          </a:bodyPr>
          <a:lstStyle/>
          <a:p>
            <a:pPr algn="l">
              <a:lnSpc>
                <a:spcPts val="21000"/>
              </a:lnSpc>
              <a:spcBef>
                <a:spcPct val="0"/>
              </a:spcBef>
            </a:pPr>
            <a:r>
              <a:rPr lang="en-US" sz="15000">
                <a:solidFill>
                  <a:srgbClr val="404A76"/>
                </a:solidFill>
                <a:latin typeface="Stella"/>
              </a:rPr>
              <a:t>agenda</a:t>
            </a:r>
          </a:p>
        </p:txBody>
      </p:sp>
      <p:sp>
        <p:nvSpPr>
          <p:cNvPr name="TextBox 7" id="7"/>
          <p:cNvSpPr txBox="true"/>
          <p:nvPr/>
        </p:nvSpPr>
        <p:spPr>
          <a:xfrm rot="0">
            <a:off x="10152902" y="4427394"/>
            <a:ext cx="7106398" cy="2950845"/>
          </a:xfrm>
          <a:prstGeom prst="rect">
            <a:avLst/>
          </a:prstGeom>
        </p:spPr>
        <p:txBody>
          <a:bodyPr anchor="t" rtlCol="false" tIns="0" lIns="0" bIns="0" rIns="0">
            <a:spAutoFit/>
          </a:bodyPr>
          <a:lstStyle/>
          <a:p>
            <a:pPr algn="l" marL="906780" indent="-453390" lvl="1">
              <a:lnSpc>
                <a:spcPts val="5880"/>
              </a:lnSpc>
              <a:buFont typeface="Arial"/>
              <a:buChar char="•"/>
            </a:pPr>
            <a:r>
              <a:rPr lang="en-US" sz="4200">
                <a:solidFill>
                  <a:srgbClr val="404A76"/>
                </a:solidFill>
                <a:latin typeface="Dreaming Outloud All Caps"/>
              </a:rPr>
              <a:t>Introduction</a:t>
            </a:r>
          </a:p>
          <a:p>
            <a:pPr algn="l" marL="906780" indent="-453390" lvl="1">
              <a:lnSpc>
                <a:spcPts val="5880"/>
              </a:lnSpc>
              <a:buFont typeface="Arial"/>
              <a:buChar char="•"/>
            </a:pPr>
            <a:r>
              <a:rPr lang="en-US" sz="4200">
                <a:solidFill>
                  <a:srgbClr val="404A76"/>
                </a:solidFill>
                <a:latin typeface="Dreaming Outloud All Caps"/>
              </a:rPr>
              <a:t>History</a:t>
            </a:r>
          </a:p>
          <a:p>
            <a:pPr algn="l" marL="906780" indent="-453390" lvl="1">
              <a:lnSpc>
                <a:spcPts val="5880"/>
              </a:lnSpc>
              <a:buFont typeface="Arial"/>
              <a:buChar char="•"/>
            </a:pPr>
            <a:r>
              <a:rPr lang="en-US" sz="4200">
                <a:solidFill>
                  <a:srgbClr val="404A76"/>
                </a:solidFill>
                <a:latin typeface="Dreaming Outloud All Caps"/>
              </a:rPr>
              <a:t>Elements Of Azure DevOps</a:t>
            </a:r>
          </a:p>
          <a:p>
            <a:pPr algn="l" marL="906780" indent="-453390" lvl="1">
              <a:lnSpc>
                <a:spcPts val="5880"/>
              </a:lnSpc>
              <a:buFont typeface="Arial"/>
              <a:buChar char="•"/>
            </a:pPr>
            <a:r>
              <a:rPr lang="en-US" sz="4200">
                <a:solidFill>
                  <a:srgbClr val="404A76"/>
                </a:solidFill>
                <a:latin typeface="Dreaming Outloud All Caps"/>
              </a:rPr>
              <a:t>Setup</a:t>
            </a:r>
          </a:p>
        </p:txBody>
      </p:sp>
    </p:spTree>
  </p:cSld>
  <p:clrMapOvr>
    <a:masterClrMapping/>
  </p:clrMapOvr>
  <p:transition spd="fast">
    <p:cover dir="ld"/>
  </p:transition>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57175" y="601113"/>
            <a:ext cx="17773650" cy="9084773"/>
          </a:xfrm>
          <a:custGeom>
            <a:avLst/>
            <a:gdLst/>
            <a:ahLst/>
            <a:cxnLst/>
            <a:rect r="r" b="b" t="t" l="l"/>
            <a:pathLst>
              <a:path h="9084773" w="17773650">
                <a:moveTo>
                  <a:pt x="0" y="0"/>
                </a:moveTo>
                <a:lnTo>
                  <a:pt x="17773650" y="0"/>
                </a:lnTo>
                <a:lnTo>
                  <a:pt x="17773650" y="9084774"/>
                </a:lnTo>
                <a:lnTo>
                  <a:pt x="0" y="9084774"/>
                </a:lnTo>
                <a:lnTo>
                  <a:pt x="0" y="0"/>
                </a:lnTo>
                <a:close/>
              </a:path>
            </a:pathLst>
          </a:custGeom>
          <a:blipFill>
            <a:blip r:embed="rId2"/>
            <a:stretch>
              <a:fillRect l="0" t="0" r="0" b="0"/>
            </a:stretch>
          </a:blipFill>
        </p:spPr>
      </p:sp>
    </p:spTree>
  </p:cSld>
  <p:clrMapOvr>
    <a:masterClrMapping/>
  </p:clrMapOvr>
  <p:transition spd="fast">
    <p:fade/>
  </p:transition>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4020895" y="610204"/>
            <a:ext cx="10246210" cy="9066593"/>
          </a:xfrm>
          <a:custGeom>
            <a:avLst/>
            <a:gdLst/>
            <a:ahLst/>
            <a:cxnLst/>
            <a:rect r="r" b="b" t="t" l="l"/>
            <a:pathLst>
              <a:path h="9066593" w="10246210">
                <a:moveTo>
                  <a:pt x="0" y="0"/>
                </a:moveTo>
                <a:lnTo>
                  <a:pt x="10246210" y="0"/>
                </a:lnTo>
                <a:lnTo>
                  <a:pt x="10246210" y="9066592"/>
                </a:lnTo>
                <a:lnTo>
                  <a:pt x="0" y="9066592"/>
                </a:lnTo>
                <a:lnTo>
                  <a:pt x="0" y="0"/>
                </a:lnTo>
                <a:close/>
              </a:path>
            </a:pathLst>
          </a:custGeom>
          <a:blipFill>
            <a:blip r:embed="rId2"/>
            <a:stretch>
              <a:fillRect l="0" t="0" r="0" b="0"/>
            </a:stretch>
          </a:blipFill>
        </p:spPr>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true" rot="0">
            <a:off x="0" y="5337189"/>
            <a:ext cx="18676029" cy="8183140"/>
          </a:xfrm>
          <a:custGeom>
            <a:avLst/>
            <a:gdLst/>
            <a:ahLst/>
            <a:cxnLst/>
            <a:rect r="r" b="b" t="t" l="l"/>
            <a:pathLst>
              <a:path h="8183140" w="18676029">
                <a:moveTo>
                  <a:pt x="0" y="8183140"/>
                </a:moveTo>
                <a:lnTo>
                  <a:pt x="18676029" y="8183140"/>
                </a:lnTo>
                <a:lnTo>
                  <a:pt x="18676029" y="0"/>
                </a:lnTo>
                <a:lnTo>
                  <a:pt x="0" y="0"/>
                </a:lnTo>
                <a:lnTo>
                  <a:pt x="0" y="8183140"/>
                </a:lnTo>
                <a:close/>
              </a:path>
            </a:pathLst>
          </a:custGeom>
          <a:blipFill>
            <a:blip r:embed="rId2">
              <a:extLst>
                <a:ext uri="{96DAC541-7B7A-43D3-8B79-37D633B846F1}">
                  <asvg:svgBlip xmlns:asvg="http://schemas.microsoft.com/office/drawing/2016/SVG/main" r:embed="rId3"/>
                </a:ext>
              </a:extLst>
            </a:blip>
            <a:stretch>
              <a:fillRect l="0" t="0" r="0" b="-129058"/>
            </a:stretch>
          </a:blipFill>
        </p:spPr>
      </p:sp>
      <p:sp>
        <p:nvSpPr>
          <p:cNvPr name="TextBox 3" id="3"/>
          <p:cNvSpPr txBox="true"/>
          <p:nvPr/>
        </p:nvSpPr>
        <p:spPr>
          <a:xfrm rot="0">
            <a:off x="2910389" y="552450"/>
            <a:ext cx="12387466" cy="1733550"/>
          </a:xfrm>
          <a:prstGeom prst="rect">
            <a:avLst/>
          </a:prstGeom>
        </p:spPr>
        <p:txBody>
          <a:bodyPr anchor="t" rtlCol="false" tIns="0" lIns="0" bIns="0" rIns="0">
            <a:spAutoFit/>
          </a:bodyPr>
          <a:lstStyle/>
          <a:p>
            <a:pPr algn="ctr">
              <a:lnSpc>
                <a:spcPts val="11700"/>
              </a:lnSpc>
            </a:pPr>
            <a:r>
              <a:rPr lang="en-US" sz="15000">
                <a:solidFill>
                  <a:srgbClr val="404A76"/>
                </a:solidFill>
                <a:latin typeface="Stella"/>
              </a:rPr>
              <a:t>Azure Test Plans</a:t>
            </a:r>
          </a:p>
        </p:txBody>
      </p:sp>
      <p:sp>
        <p:nvSpPr>
          <p:cNvPr name="Freeform 4" id="4"/>
          <p:cNvSpPr/>
          <p:nvPr/>
        </p:nvSpPr>
        <p:spPr>
          <a:xfrm flipH="false" flipV="false" rot="0">
            <a:off x="-9138134" y="2551527"/>
            <a:ext cx="16971089" cy="9404372"/>
          </a:xfrm>
          <a:custGeom>
            <a:avLst/>
            <a:gdLst/>
            <a:ahLst/>
            <a:cxnLst/>
            <a:rect r="r" b="b" t="t" l="l"/>
            <a:pathLst>
              <a:path h="9404372" w="16971089">
                <a:moveTo>
                  <a:pt x="0" y="0"/>
                </a:moveTo>
                <a:lnTo>
                  <a:pt x="16971089" y="0"/>
                </a:lnTo>
                <a:lnTo>
                  <a:pt x="16971089" y="9404372"/>
                </a:lnTo>
                <a:lnTo>
                  <a:pt x="0" y="9404372"/>
                </a:lnTo>
                <a:lnTo>
                  <a:pt x="0" y="0"/>
                </a:lnTo>
                <a:close/>
              </a:path>
            </a:pathLst>
          </a:custGeom>
          <a:blipFill>
            <a:blip r:embed="rId4"/>
            <a:stretch>
              <a:fillRect l="-2103" t="0" r="-2103" b="0"/>
            </a:stretch>
          </a:blipFill>
        </p:spPr>
      </p:sp>
      <p:sp>
        <p:nvSpPr>
          <p:cNvPr name="Freeform 5" id="5"/>
          <p:cNvSpPr/>
          <p:nvPr/>
        </p:nvSpPr>
        <p:spPr>
          <a:xfrm flipH="false" flipV="false" rot="0">
            <a:off x="-59696" y="3138913"/>
            <a:ext cx="7142672" cy="8229600"/>
          </a:xfrm>
          <a:custGeom>
            <a:avLst/>
            <a:gdLst/>
            <a:ahLst/>
            <a:cxnLst/>
            <a:rect r="r" b="b" t="t" l="l"/>
            <a:pathLst>
              <a:path h="8229600" w="7142672">
                <a:moveTo>
                  <a:pt x="0" y="0"/>
                </a:moveTo>
                <a:lnTo>
                  <a:pt x="7142671" y="0"/>
                </a:lnTo>
                <a:lnTo>
                  <a:pt x="7142671" y="8229600"/>
                </a:lnTo>
                <a:lnTo>
                  <a:pt x="0" y="8229600"/>
                </a:lnTo>
                <a:lnTo>
                  <a:pt x="0" y="0"/>
                </a:lnTo>
                <a:close/>
              </a:path>
            </a:pathLst>
          </a:custGeom>
          <a:blipFill>
            <a:blip r:embed="rId5"/>
            <a:stretch>
              <a:fillRect l="-41664" t="-1465" r="-34052" b="-207"/>
            </a:stretch>
          </a:blipFill>
        </p:spPr>
      </p:sp>
      <p:sp>
        <p:nvSpPr>
          <p:cNvPr name="Freeform 6" id="6"/>
          <p:cNvSpPr/>
          <p:nvPr/>
        </p:nvSpPr>
        <p:spPr>
          <a:xfrm flipH="false" flipV="false" rot="0">
            <a:off x="10455045" y="2551527"/>
            <a:ext cx="16971089" cy="9404372"/>
          </a:xfrm>
          <a:custGeom>
            <a:avLst/>
            <a:gdLst/>
            <a:ahLst/>
            <a:cxnLst/>
            <a:rect r="r" b="b" t="t" l="l"/>
            <a:pathLst>
              <a:path h="9404372" w="16971089">
                <a:moveTo>
                  <a:pt x="0" y="0"/>
                </a:moveTo>
                <a:lnTo>
                  <a:pt x="16971089" y="0"/>
                </a:lnTo>
                <a:lnTo>
                  <a:pt x="16971089" y="9404372"/>
                </a:lnTo>
                <a:lnTo>
                  <a:pt x="0" y="9404372"/>
                </a:lnTo>
                <a:lnTo>
                  <a:pt x="0" y="0"/>
                </a:lnTo>
                <a:close/>
              </a:path>
            </a:pathLst>
          </a:custGeom>
          <a:blipFill>
            <a:blip r:embed="rId4"/>
            <a:stretch>
              <a:fillRect l="-4206" t="0" r="0" b="0"/>
            </a:stretch>
          </a:blipFill>
        </p:spPr>
      </p:sp>
      <p:sp>
        <p:nvSpPr>
          <p:cNvPr name="Freeform 7" id="7"/>
          <p:cNvSpPr/>
          <p:nvPr/>
        </p:nvSpPr>
        <p:spPr>
          <a:xfrm flipH="false" flipV="false" rot="0">
            <a:off x="10830568" y="3138913"/>
            <a:ext cx="7828156" cy="8229600"/>
          </a:xfrm>
          <a:custGeom>
            <a:avLst/>
            <a:gdLst/>
            <a:ahLst/>
            <a:cxnLst/>
            <a:rect r="r" b="b" t="t" l="l"/>
            <a:pathLst>
              <a:path h="8229600" w="7828156">
                <a:moveTo>
                  <a:pt x="0" y="0"/>
                </a:moveTo>
                <a:lnTo>
                  <a:pt x="7828156" y="0"/>
                </a:lnTo>
                <a:lnTo>
                  <a:pt x="7828156" y="8229600"/>
                </a:lnTo>
                <a:lnTo>
                  <a:pt x="0" y="8229600"/>
                </a:lnTo>
                <a:lnTo>
                  <a:pt x="0" y="0"/>
                </a:lnTo>
                <a:close/>
              </a:path>
            </a:pathLst>
          </a:custGeom>
          <a:blipFill>
            <a:blip r:embed="rId6"/>
            <a:stretch>
              <a:fillRect l="-43732" t="-4710" r="-33915" b="-7944"/>
            </a:stretch>
          </a:blipFill>
        </p:spPr>
      </p:sp>
      <p:sp>
        <p:nvSpPr>
          <p:cNvPr name="TextBox 8" id="8"/>
          <p:cNvSpPr txBox="true"/>
          <p:nvPr/>
        </p:nvSpPr>
        <p:spPr>
          <a:xfrm rot="436643">
            <a:off x="2852134" y="1534820"/>
            <a:ext cx="5709425" cy="1882151"/>
          </a:xfrm>
          <a:prstGeom prst="rect">
            <a:avLst/>
          </a:prstGeom>
        </p:spPr>
        <p:txBody>
          <a:bodyPr anchor="t" rtlCol="false" tIns="0" lIns="0" bIns="0" rIns="0">
            <a:spAutoFit/>
          </a:bodyPr>
          <a:lstStyle/>
          <a:p>
            <a:pPr algn="ctr">
              <a:lnSpc>
                <a:spcPts val="11225"/>
              </a:lnSpc>
            </a:pPr>
            <a:r>
              <a:rPr lang="en-US" sz="8017">
                <a:solidFill>
                  <a:srgbClr val="404A76"/>
                </a:solidFill>
                <a:latin typeface="Dreaming Outloud All Caps"/>
              </a:rPr>
              <a:t>MANUAL TESTS</a:t>
            </a:r>
          </a:p>
        </p:txBody>
      </p:sp>
      <p:sp>
        <p:nvSpPr>
          <p:cNvPr name="TextBox 9" id="9"/>
          <p:cNvSpPr txBox="true"/>
          <p:nvPr/>
        </p:nvSpPr>
        <p:spPr>
          <a:xfrm rot="-528878">
            <a:off x="9416992" y="1817359"/>
            <a:ext cx="4174837" cy="1643367"/>
          </a:xfrm>
          <a:prstGeom prst="rect">
            <a:avLst/>
          </a:prstGeom>
        </p:spPr>
        <p:txBody>
          <a:bodyPr anchor="t" rtlCol="false" tIns="0" lIns="0" bIns="0" rIns="0">
            <a:spAutoFit/>
          </a:bodyPr>
          <a:lstStyle/>
          <a:p>
            <a:pPr algn="ctr">
              <a:lnSpc>
                <a:spcPts val="11225"/>
              </a:lnSpc>
            </a:pPr>
            <a:r>
              <a:rPr lang="en-US" sz="8017">
                <a:solidFill>
                  <a:srgbClr val="404A76"/>
                </a:solidFill>
                <a:latin typeface="Dreaming Outloud All Caps"/>
              </a:rPr>
              <a:t>TEST RUNS</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4719969" y="1553511"/>
            <a:ext cx="8848061" cy="7580027"/>
          </a:xfrm>
          <a:custGeom>
            <a:avLst/>
            <a:gdLst/>
            <a:ahLst/>
            <a:cxnLst/>
            <a:rect r="r" b="b" t="t" l="l"/>
            <a:pathLst>
              <a:path h="7580027" w="8848061">
                <a:moveTo>
                  <a:pt x="0" y="0"/>
                </a:moveTo>
                <a:lnTo>
                  <a:pt x="8848062" y="0"/>
                </a:lnTo>
                <a:lnTo>
                  <a:pt x="8848062" y="7580028"/>
                </a:lnTo>
                <a:lnTo>
                  <a:pt x="0" y="7580028"/>
                </a:lnTo>
                <a:lnTo>
                  <a:pt x="0" y="0"/>
                </a:lnTo>
                <a:close/>
              </a:path>
            </a:pathLst>
          </a:custGeom>
          <a:blipFill>
            <a:blip r:embed="rId2"/>
            <a:stretch>
              <a:fillRect l="0" t="0" r="0" b="0"/>
            </a:stretch>
          </a:blipFill>
        </p:spPr>
      </p:sp>
      <p:sp>
        <p:nvSpPr>
          <p:cNvPr name="TextBox 3" id="3"/>
          <p:cNvSpPr txBox="true"/>
          <p:nvPr/>
        </p:nvSpPr>
        <p:spPr>
          <a:xfrm rot="-1041390">
            <a:off x="2576524" y="259257"/>
            <a:ext cx="5876060" cy="1811412"/>
          </a:xfrm>
          <a:prstGeom prst="rect">
            <a:avLst/>
          </a:prstGeom>
        </p:spPr>
        <p:txBody>
          <a:bodyPr anchor="t" rtlCol="false" tIns="0" lIns="0" bIns="0" rIns="0">
            <a:spAutoFit/>
          </a:bodyPr>
          <a:lstStyle/>
          <a:p>
            <a:pPr algn="ctr">
              <a:lnSpc>
                <a:spcPts val="9465"/>
              </a:lnSpc>
            </a:pPr>
            <a:r>
              <a:rPr lang="en-US" sz="6760">
                <a:solidFill>
                  <a:srgbClr val="404A76"/>
                </a:solidFill>
                <a:latin typeface="Dreaming Outloud All Caps"/>
              </a:rPr>
              <a:t>PROGRESS REPORT</a:t>
            </a:r>
          </a:p>
        </p:txBody>
      </p:sp>
    </p:spTree>
  </p:cSld>
  <p:clrMapOvr>
    <a:masterClrMapping/>
  </p:clrMapOvr>
  <p:transition spd="fast">
    <p:fade/>
  </p:transition>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true" rot="0">
            <a:off x="0" y="5337189"/>
            <a:ext cx="18676029" cy="8183140"/>
          </a:xfrm>
          <a:custGeom>
            <a:avLst/>
            <a:gdLst/>
            <a:ahLst/>
            <a:cxnLst/>
            <a:rect r="r" b="b" t="t" l="l"/>
            <a:pathLst>
              <a:path h="8183140" w="18676029">
                <a:moveTo>
                  <a:pt x="0" y="8183140"/>
                </a:moveTo>
                <a:lnTo>
                  <a:pt x="18676029" y="8183140"/>
                </a:lnTo>
                <a:lnTo>
                  <a:pt x="18676029" y="0"/>
                </a:lnTo>
                <a:lnTo>
                  <a:pt x="0" y="0"/>
                </a:lnTo>
                <a:lnTo>
                  <a:pt x="0" y="8183140"/>
                </a:lnTo>
                <a:close/>
              </a:path>
            </a:pathLst>
          </a:custGeom>
          <a:blipFill>
            <a:blip r:embed="rId2">
              <a:extLst>
                <a:ext uri="{96DAC541-7B7A-43D3-8B79-37D633B846F1}">
                  <asvg:svgBlip xmlns:asvg="http://schemas.microsoft.com/office/drawing/2016/SVG/main" r:embed="rId3"/>
                </a:ext>
              </a:extLst>
            </a:blip>
            <a:stretch>
              <a:fillRect l="0" t="0" r="0" b="-129058"/>
            </a:stretch>
          </a:blipFill>
        </p:spPr>
      </p:sp>
      <p:sp>
        <p:nvSpPr>
          <p:cNvPr name="Freeform 3" id="3"/>
          <p:cNvSpPr/>
          <p:nvPr/>
        </p:nvSpPr>
        <p:spPr>
          <a:xfrm flipH="false" flipV="false" rot="0">
            <a:off x="6221249" y="4180661"/>
            <a:ext cx="16543206" cy="9167265"/>
          </a:xfrm>
          <a:custGeom>
            <a:avLst/>
            <a:gdLst/>
            <a:ahLst/>
            <a:cxnLst/>
            <a:rect r="r" b="b" t="t" l="l"/>
            <a:pathLst>
              <a:path h="9167265" w="16543206">
                <a:moveTo>
                  <a:pt x="0" y="0"/>
                </a:moveTo>
                <a:lnTo>
                  <a:pt x="16543207" y="0"/>
                </a:lnTo>
                <a:lnTo>
                  <a:pt x="16543207" y="9167265"/>
                </a:lnTo>
                <a:lnTo>
                  <a:pt x="0" y="9167265"/>
                </a:lnTo>
                <a:lnTo>
                  <a:pt x="0" y="0"/>
                </a:lnTo>
                <a:close/>
              </a:path>
            </a:pathLst>
          </a:custGeom>
          <a:blipFill>
            <a:blip r:embed="rId4"/>
            <a:stretch>
              <a:fillRect l="-2103" t="0" r="-2103" b="0"/>
            </a:stretch>
          </a:blipFill>
        </p:spPr>
      </p:sp>
      <p:sp>
        <p:nvSpPr>
          <p:cNvPr name="Freeform 4" id="4"/>
          <p:cNvSpPr/>
          <p:nvPr/>
        </p:nvSpPr>
        <p:spPr>
          <a:xfrm flipH="false" flipV="false" rot="0">
            <a:off x="6884293" y="4665495"/>
            <a:ext cx="11394182" cy="5602455"/>
          </a:xfrm>
          <a:custGeom>
            <a:avLst/>
            <a:gdLst/>
            <a:ahLst/>
            <a:cxnLst/>
            <a:rect r="r" b="b" t="t" l="l"/>
            <a:pathLst>
              <a:path h="5602455" w="11394182">
                <a:moveTo>
                  <a:pt x="0" y="0"/>
                </a:moveTo>
                <a:lnTo>
                  <a:pt x="11394182" y="0"/>
                </a:lnTo>
                <a:lnTo>
                  <a:pt x="11394182" y="5602455"/>
                </a:lnTo>
                <a:lnTo>
                  <a:pt x="0" y="5602455"/>
                </a:lnTo>
                <a:lnTo>
                  <a:pt x="0" y="0"/>
                </a:lnTo>
                <a:close/>
              </a:path>
            </a:pathLst>
          </a:custGeom>
          <a:blipFill>
            <a:blip r:embed="rId5"/>
            <a:stretch>
              <a:fillRect l="0" t="0" r="0" b="0"/>
            </a:stretch>
          </a:blipFill>
        </p:spPr>
      </p:sp>
      <p:sp>
        <p:nvSpPr>
          <p:cNvPr name="TextBox 5" id="5"/>
          <p:cNvSpPr txBox="true"/>
          <p:nvPr/>
        </p:nvSpPr>
        <p:spPr>
          <a:xfrm rot="0">
            <a:off x="1028700" y="904061"/>
            <a:ext cx="7114814" cy="3219450"/>
          </a:xfrm>
          <a:prstGeom prst="rect">
            <a:avLst/>
          </a:prstGeom>
        </p:spPr>
        <p:txBody>
          <a:bodyPr anchor="t" rtlCol="false" tIns="0" lIns="0" bIns="0" rIns="0">
            <a:spAutoFit/>
          </a:bodyPr>
          <a:lstStyle/>
          <a:p>
            <a:pPr algn="l">
              <a:lnSpc>
                <a:spcPts val="11700"/>
              </a:lnSpc>
            </a:pPr>
            <a:r>
              <a:rPr lang="en-US" sz="15000">
                <a:solidFill>
                  <a:srgbClr val="404A76"/>
                </a:solidFill>
                <a:latin typeface="Stella"/>
              </a:rPr>
              <a:t>Azure </a:t>
            </a:r>
          </a:p>
          <a:p>
            <a:pPr algn="l">
              <a:lnSpc>
                <a:spcPts val="11700"/>
              </a:lnSpc>
            </a:pPr>
            <a:r>
              <a:rPr lang="en-US" sz="15000">
                <a:solidFill>
                  <a:srgbClr val="404A76"/>
                </a:solidFill>
                <a:latin typeface="Stella"/>
              </a:rPr>
              <a:t>Artifacts</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true" rot="0">
            <a:off x="0" y="2237561"/>
            <a:ext cx="18676029" cy="8183140"/>
          </a:xfrm>
          <a:custGeom>
            <a:avLst/>
            <a:gdLst/>
            <a:ahLst/>
            <a:cxnLst/>
            <a:rect r="r" b="b" t="t" l="l"/>
            <a:pathLst>
              <a:path h="8183140" w="18676029">
                <a:moveTo>
                  <a:pt x="0" y="8183140"/>
                </a:moveTo>
                <a:lnTo>
                  <a:pt x="18676029" y="8183140"/>
                </a:lnTo>
                <a:lnTo>
                  <a:pt x="18676029" y="0"/>
                </a:lnTo>
                <a:lnTo>
                  <a:pt x="0" y="0"/>
                </a:lnTo>
                <a:lnTo>
                  <a:pt x="0" y="8183140"/>
                </a:lnTo>
                <a:close/>
              </a:path>
            </a:pathLst>
          </a:custGeom>
          <a:blipFill>
            <a:blip r:embed="rId2">
              <a:extLst>
                <a:ext uri="{96DAC541-7B7A-43D3-8B79-37D633B846F1}">
                  <asvg:svgBlip xmlns:asvg="http://schemas.microsoft.com/office/drawing/2016/SVG/main" r:embed="rId3"/>
                </a:ext>
              </a:extLst>
            </a:blip>
            <a:stretch>
              <a:fillRect l="0" t="0" r="0" b="-129058"/>
            </a:stretch>
          </a:blipFill>
        </p:spPr>
      </p:sp>
      <p:grpSp>
        <p:nvGrpSpPr>
          <p:cNvPr name="Group 3" id="3"/>
          <p:cNvGrpSpPr/>
          <p:nvPr/>
        </p:nvGrpSpPr>
        <p:grpSpPr>
          <a:xfrm rot="0">
            <a:off x="7360972" y="5143500"/>
            <a:ext cx="3566055" cy="757959"/>
            <a:chOff x="0" y="0"/>
            <a:chExt cx="1912036" cy="406400"/>
          </a:xfrm>
        </p:grpSpPr>
        <p:sp>
          <p:nvSpPr>
            <p:cNvPr name="Freeform 4" id="4"/>
            <p:cNvSpPr/>
            <p:nvPr/>
          </p:nvSpPr>
          <p:spPr>
            <a:xfrm flipH="false" flipV="false" rot="0">
              <a:off x="0" y="0"/>
              <a:ext cx="1912036" cy="406400"/>
            </a:xfrm>
            <a:custGeom>
              <a:avLst/>
              <a:gdLst/>
              <a:ahLst/>
              <a:cxnLst/>
              <a:rect r="r" b="b" t="t" l="l"/>
              <a:pathLst>
                <a:path h="406400" w="1912036">
                  <a:moveTo>
                    <a:pt x="1708836" y="0"/>
                  </a:moveTo>
                  <a:cubicBezTo>
                    <a:pt x="1821060" y="0"/>
                    <a:pt x="1912036" y="90976"/>
                    <a:pt x="1912036" y="203200"/>
                  </a:cubicBezTo>
                  <a:cubicBezTo>
                    <a:pt x="1912036" y="315424"/>
                    <a:pt x="1821060" y="406400"/>
                    <a:pt x="1708836" y="406400"/>
                  </a:cubicBezTo>
                  <a:lnTo>
                    <a:pt x="203200" y="406400"/>
                  </a:lnTo>
                  <a:cubicBezTo>
                    <a:pt x="90976" y="406400"/>
                    <a:pt x="0" y="315424"/>
                    <a:pt x="0" y="203200"/>
                  </a:cubicBezTo>
                  <a:cubicBezTo>
                    <a:pt x="0" y="90976"/>
                    <a:pt x="90976" y="0"/>
                    <a:pt x="203200" y="0"/>
                  </a:cubicBezTo>
                  <a:close/>
                </a:path>
              </a:pathLst>
            </a:custGeom>
            <a:solidFill>
              <a:srgbClr val="ADBBF6"/>
            </a:solidFill>
          </p:spPr>
        </p:sp>
        <p:sp>
          <p:nvSpPr>
            <p:cNvPr name="TextBox 5" id="5"/>
            <p:cNvSpPr txBox="true"/>
            <p:nvPr/>
          </p:nvSpPr>
          <p:spPr>
            <a:xfrm>
              <a:off x="0" y="-76200"/>
              <a:ext cx="1912036" cy="482600"/>
            </a:xfrm>
            <a:prstGeom prst="rect">
              <a:avLst/>
            </a:prstGeom>
          </p:spPr>
          <p:txBody>
            <a:bodyPr anchor="ctr" rtlCol="false" tIns="50800" lIns="50800" bIns="50800" rIns="50800"/>
            <a:lstStyle/>
            <a:p>
              <a:pPr algn="ctr">
                <a:lnSpc>
                  <a:spcPts val="5040"/>
                </a:lnSpc>
              </a:pPr>
              <a:r>
                <a:rPr lang="en-US" sz="3600">
                  <a:solidFill>
                    <a:srgbClr val="404A76"/>
                  </a:solidFill>
                  <a:latin typeface="Dreaming Outloud All Caps"/>
                </a:rPr>
                <a:t>QUESTION?</a:t>
              </a:r>
            </a:p>
          </p:txBody>
        </p:sp>
      </p:grpSp>
      <p:sp>
        <p:nvSpPr>
          <p:cNvPr name="Freeform 6" id="6"/>
          <p:cNvSpPr/>
          <p:nvPr/>
        </p:nvSpPr>
        <p:spPr>
          <a:xfrm flipH="false" flipV="false" rot="0">
            <a:off x="258146" y="3945087"/>
            <a:ext cx="5334445" cy="7262239"/>
          </a:xfrm>
          <a:custGeom>
            <a:avLst/>
            <a:gdLst/>
            <a:ahLst/>
            <a:cxnLst/>
            <a:rect r="r" b="b" t="t" l="l"/>
            <a:pathLst>
              <a:path h="7262239" w="5334445">
                <a:moveTo>
                  <a:pt x="0" y="0"/>
                </a:moveTo>
                <a:lnTo>
                  <a:pt x="5334444" y="0"/>
                </a:lnTo>
                <a:lnTo>
                  <a:pt x="5334444" y="7262239"/>
                </a:lnTo>
                <a:lnTo>
                  <a:pt x="0" y="72622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5916306" y="2189936"/>
            <a:ext cx="6455388" cy="2469460"/>
          </a:xfrm>
          <a:prstGeom prst="rect">
            <a:avLst/>
          </a:prstGeom>
        </p:spPr>
        <p:txBody>
          <a:bodyPr anchor="t" rtlCol="false" tIns="0" lIns="0" bIns="0" rIns="0">
            <a:spAutoFit/>
          </a:bodyPr>
          <a:lstStyle/>
          <a:p>
            <a:pPr algn="ctr" marL="0" indent="0" lvl="0">
              <a:lnSpc>
                <a:spcPts val="18000"/>
              </a:lnSpc>
            </a:pPr>
            <a:r>
              <a:rPr lang="en-US" sz="15000">
                <a:solidFill>
                  <a:srgbClr val="E4A05F"/>
                </a:solidFill>
                <a:latin typeface="Stella"/>
              </a:rPr>
              <a:t>Thank You</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46766" y="6269571"/>
            <a:ext cx="14785534" cy="16039534"/>
          </a:xfrm>
          <a:custGeom>
            <a:avLst/>
            <a:gdLst/>
            <a:ahLst/>
            <a:cxnLst/>
            <a:rect r="r" b="b" t="t" l="l"/>
            <a:pathLst>
              <a:path h="16039534" w="14785534">
                <a:moveTo>
                  <a:pt x="0" y="0"/>
                </a:moveTo>
                <a:lnTo>
                  <a:pt x="14785534" y="0"/>
                </a:lnTo>
                <a:lnTo>
                  <a:pt x="14785534" y="16039534"/>
                </a:lnTo>
                <a:lnTo>
                  <a:pt x="0" y="16039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021006"/>
            <a:ext cx="16230600" cy="4426527"/>
          </a:xfrm>
          <a:custGeom>
            <a:avLst/>
            <a:gdLst/>
            <a:ahLst/>
            <a:cxnLst/>
            <a:rect r="r" b="b" t="t" l="l"/>
            <a:pathLst>
              <a:path h="4426527" w="16230600">
                <a:moveTo>
                  <a:pt x="0" y="0"/>
                </a:moveTo>
                <a:lnTo>
                  <a:pt x="16230600" y="0"/>
                </a:lnTo>
                <a:lnTo>
                  <a:pt x="16230600" y="4426527"/>
                </a:lnTo>
                <a:lnTo>
                  <a:pt x="0" y="44265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963546" y="5916168"/>
            <a:ext cx="4360907" cy="2907272"/>
          </a:xfrm>
          <a:custGeom>
            <a:avLst/>
            <a:gdLst/>
            <a:ahLst/>
            <a:cxnLst/>
            <a:rect r="r" b="b" t="t" l="l"/>
            <a:pathLst>
              <a:path h="2907272" w="4360907">
                <a:moveTo>
                  <a:pt x="0" y="0"/>
                </a:moveTo>
                <a:lnTo>
                  <a:pt x="4360908" y="0"/>
                </a:lnTo>
                <a:lnTo>
                  <a:pt x="4360908" y="2907272"/>
                </a:lnTo>
                <a:lnTo>
                  <a:pt x="0" y="2907272"/>
                </a:lnTo>
                <a:lnTo>
                  <a:pt x="0" y="0"/>
                </a:lnTo>
                <a:close/>
              </a:path>
            </a:pathLst>
          </a:custGeom>
          <a:blipFill>
            <a:blip r:embed="rId6"/>
            <a:stretch>
              <a:fillRect l="0" t="0" r="0" b="0"/>
            </a:stretch>
          </a:blipFill>
        </p:spPr>
      </p:sp>
      <p:sp>
        <p:nvSpPr>
          <p:cNvPr name="TextBox 5" id="5"/>
          <p:cNvSpPr txBox="true"/>
          <p:nvPr/>
        </p:nvSpPr>
        <p:spPr>
          <a:xfrm rot="0">
            <a:off x="3508823" y="-542925"/>
            <a:ext cx="11270354" cy="4823368"/>
          </a:xfrm>
          <a:prstGeom prst="rect">
            <a:avLst/>
          </a:prstGeom>
        </p:spPr>
        <p:txBody>
          <a:bodyPr anchor="t" rtlCol="false" tIns="0" lIns="0" bIns="0" rIns="0">
            <a:spAutoFit/>
          </a:bodyPr>
          <a:lstStyle/>
          <a:p>
            <a:pPr algn="ctr">
              <a:lnSpc>
                <a:spcPts val="34999"/>
              </a:lnSpc>
              <a:spcBef>
                <a:spcPct val="0"/>
              </a:spcBef>
            </a:pPr>
            <a:r>
              <a:rPr lang="en-US" sz="24999">
                <a:solidFill>
                  <a:srgbClr val="FF8282"/>
                </a:solidFill>
                <a:latin typeface="Stella"/>
              </a:rPr>
              <a:t>introduction</a:t>
            </a:r>
          </a:p>
        </p:txBody>
      </p:sp>
      <p:sp>
        <p:nvSpPr>
          <p:cNvPr name="TextBox 6" id="6"/>
          <p:cNvSpPr txBox="true"/>
          <p:nvPr/>
        </p:nvSpPr>
        <p:spPr>
          <a:xfrm rot="0">
            <a:off x="2795400" y="3482811"/>
            <a:ext cx="12697199" cy="2994660"/>
          </a:xfrm>
          <a:prstGeom prst="rect">
            <a:avLst/>
          </a:prstGeom>
        </p:spPr>
        <p:txBody>
          <a:bodyPr anchor="t" rtlCol="false" tIns="0" lIns="0" bIns="0" rIns="0">
            <a:spAutoFit/>
          </a:bodyPr>
          <a:lstStyle/>
          <a:p>
            <a:pPr algn="ctr">
              <a:lnSpc>
                <a:spcPts val="3360"/>
              </a:lnSpc>
            </a:pPr>
            <a:r>
              <a:rPr lang="en-US" sz="4200">
                <a:solidFill>
                  <a:srgbClr val="7886BF"/>
                </a:solidFill>
                <a:latin typeface="Dreaming Outloud All Caps"/>
              </a:rPr>
              <a:t>suite of cloud services; Microsoft Azure is the leaning edge of this revolution. From software as a service (SaaS) to platform as a service (PaaS) and infrastructure as a service (IaaS), Azure’s wide range of services cater to diverse needs empowering businesses to efficiency, scalability, and digital transformation in today's fields.</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008270" y="-3875389"/>
            <a:ext cx="8491887" cy="7750777"/>
          </a:xfrm>
          <a:custGeom>
            <a:avLst/>
            <a:gdLst/>
            <a:ahLst/>
            <a:cxnLst/>
            <a:rect r="r" b="b" t="t" l="l"/>
            <a:pathLst>
              <a:path h="7750777" w="8491887">
                <a:moveTo>
                  <a:pt x="0" y="0"/>
                </a:moveTo>
                <a:lnTo>
                  <a:pt x="8491888" y="0"/>
                </a:lnTo>
                <a:lnTo>
                  <a:pt x="8491888" y="7750778"/>
                </a:lnTo>
                <a:lnTo>
                  <a:pt x="0" y="7750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65612" y="4213200"/>
            <a:ext cx="7756707" cy="9000399"/>
          </a:xfrm>
          <a:custGeom>
            <a:avLst/>
            <a:gdLst/>
            <a:ahLst/>
            <a:cxnLst/>
            <a:rect r="r" b="b" t="t" l="l"/>
            <a:pathLst>
              <a:path h="9000399" w="7756707">
                <a:moveTo>
                  <a:pt x="0" y="0"/>
                </a:moveTo>
                <a:lnTo>
                  <a:pt x="7756708" y="0"/>
                </a:lnTo>
                <a:lnTo>
                  <a:pt x="7756708" y="9000399"/>
                </a:lnTo>
                <a:lnTo>
                  <a:pt x="0" y="9000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622998" y="6031911"/>
            <a:ext cx="6979923" cy="4911327"/>
          </a:xfrm>
          <a:custGeom>
            <a:avLst/>
            <a:gdLst/>
            <a:ahLst/>
            <a:cxnLst/>
            <a:rect r="r" b="b" t="t" l="l"/>
            <a:pathLst>
              <a:path h="4911327" w="6979923">
                <a:moveTo>
                  <a:pt x="0" y="0"/>
                </a:moveTo>
                <a:lnTo>
                  <a:pt x="6979923" y="0"/>
                </a:lnTo>
                <a:lnTo>
                  <a:pt x="6979923" y="4911327"/>
                </a:lnTo>
                <a:lnTo>
                  <a:pt x="0" y="49113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459441" y="4578749"/>
            <a:ext cx="7106398" cy="2619375"/>
          </a:xfrm>
          <a:prstGeom prst="rect">
            <a:avLst/>
          </a:prstGeom>
        </p:spPr>
        <p:txBody>
          <a:bodyPr anchor="t" rtlCol="false" tIns="0" lIns="0" bIns="0" rIns="0">
            <a:spAutoFit/>
          </a:bodyPr>
          <a:lstStyle/>
          <a:p>
            <a:pPr algn="ctr">
              <a:lnSpc>
                <a:spcPts val="21000"/>
              </a:lnSpc>
            </a:pPr>
            <a:r>
              <a:rPr lang="en-US" sz="15000">
                <a:solidFill>
                  <a:srgbClr val="FF8282"/>
                </a:solidFill>
                <a:latin typeface="Stella"/>
              </a:rPr>
              <a:t>First-gen</a:t>
            </a:r>
          </a:p>
        </p:txBody>
      </p:sp>
      <p:sp>
        <p:nvSpPr>
          <p:cNvPr name="Freeform 6" id="6"/>
          <p:cNvSpPr/>
          <p:nvPr/>
        </p:nvSpPr>
        <p:spPr>
          <a:xfrm flipH="true" flipV="false" rot="-1266237">
            <a:off x="5184520" y="3561922"/>
            <a:ext cx="2448571" cy="1302558"/>
          </a:xfrm>
          <a:custGeom>
            <a:avLst/>
            <a:gdLst/>
            <a:ahLst/>
            <a:cxnLst/>
            <a:rect r="r" b="b" t="t" l="l"/>
            <a:pathLst>
              <a:path h="1302558" w="2448571">
                <a:moveTo>
                  <a:pt x="2448571" y="0"/>
                </a:moveTo>
                <a:lnTo>
                  <a:pt x="0" y="0"/>
                </a:lnTo>
                <a:lnTo>
                  <a:pt x="0" y="1302557"/>
                </a:lnTo>
                <a:lnTo>
                  <a:pt x="2448571" y="1302557"/>
                </a:lnTo>
                <a:lnTo>
                  <a:pt x="2448571"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92015" y="-118138"/>
            <a:ext cx="5542144" cy="3482974"/>
          </a:xfrm>
          <a:prstGeom prst="rect">
            <a:avLst/>
          </a:prstGeom>
        </p:spPr>
        <p:txBody>
          <a:bodyPr anchor="t" rtlCol="false" tIns="0" lIns="0" bIns="0" rIns="0">
            <a:spAutoFit/>
          </a:bodyPr>
          <a:lstStyle/>
          <a:p>
            <a:pPr algn="l">
              <a:lnSpc>
                <a:spcPts val="28000"/>
              </a:lnSpc>
              <a:spcBef>
                <a:spcPct val="0"/>
              </a:spcBef>
            </a:pPr>
            <a:r>
              <a:rPr lang="en-US" sz="20000">
                <a:solidFill>
                  <a:srgbClr val="404A76"/>
                </a:solidFill>
                <a:latin typeface="Stella"/>
              </a:rPr>
              <a:t>History</a:t>
            </a:r>
          </a:p>
        </p:txBody>
      </p:sp>
      <p:sp>
        <p:nvSpPr>
          <p:cNvPr name="TextBox 8" id="8"/>
          <p:cNvSpPr txBox="true"/>
          <p:nvPr/>
        </p:nvSpPr>
        <p:spPr>
          <a:xfrm rot="0">
            <a:off x="6408805" y="1357285"/>
            <a:ext cx="11600712" cy="1189355"/>
          </a:xfrm>
          <a:prstGeom prst="rect">
            <a:avLst/>
          </a:prstGeom>
        </p:spPr>
        <p:txBody>
          <a:bodyPr anchor="t" rtlCol="false" tIns="0" lIns="0" bIns="0" rIns="0">
            <a:spAutoFit/>
          </a:bodyPr>
          <a:lstStyle/>
          <a:p>
            <a:pPr algn="l">
              <a:lnSpc>
                <a:spcPts val="4480"/>
              </a:lnSpc>
            </a:pPr>
            <a:r>
              <a:rPr lang="en-US" sz="5600">
                <a:solidFill>
                  <a:srgbClr val="E4A05F"/>
                </a:solidFill>
                <a:latin typeface="Dreaming Outloud All Caps"/>
              </a:rPr>
              <a:t>In today's saturated market, creativity is the key to standing out.</a:t>
            </a:r>
          </a:p>
        </p:txBody>
      </p:sp>
      <p:sp>
        <p:nvSpPr>
          <p:cNvPr name="TextBox 9" id="9"/>
          <p:cNvSpPr txBox="true"/>
          <p:nvPr/>
        </p:nvSpPr>
        <p:spPr>
          <a:xfrm rot="0">
            <a:off x="996015" y="6816497"/>
            <a:ext cx="6033249" cy="1318260"/>
          </a:xfrm>
          <a:prstGeom prst="rect">
            <a:avLst/>
          </a:prstGeom>
        </p:spPr>
        <p:txBody>
          <a:bodyPr anchor="t" rtlCol="false" tIns="0" lIns="0" bIns="0" rIns="0">
            <a:spAutoFit/>
          </a:bodyPr>
          <a:lstStyle/>
          <a:p>
            <a:pPr algn="ctr">
              <a:lnSpc>
                <a:spcPts val="3360"/>
              </a:lnSpc>
            </a:pPr>
            <a:r>
              <a:rPr lang="en-US" sz="4200">
                <a:solidFill>
                  <a:srgbClr val="404A76"/>
                </a:solidFill>
                <a:latin typeface="Dreaming Outloud All Caps"/>
              </a:rPr>
              <a:t>to enable developers to run the ASP.NET web application and APIs</a:t>
            </a:r>
          </a:p>
        </p:txBody>
      </p:sp>
      <p:sp>
        <p:nvSpPr>
          <p:cNvPr name="TextBox 10" id="10"/>
          <p:cNvSpPr txBox="true"/>
          <p:nvPr/>
        </p:nvSpPr>
        <p:spPr>
          <a:xfrm rot="0">
            <a:off x="8006561" y="2511791"/>
            <a:ext cx="7106398" cy="2619375"/>
          </a:xfrm>
          <a:prstGeom prst="rect">
            <a:avLst/>
          </a:prstGeom>
        </p:spPr>
        <p:txBody>
          <a:bodyPr anchor="t" rtlCol="false" tIns="0" lIns="0" bIns="0" rIns="0">
            <a:spAutoFit/>
          </a:bodyPr>
          <a:lstStyle/>
          <a:p>
            <a:pPr algn="ctr">
              <a:lnSpc>
                <a:spcPts val="21000"/>
              </a:lnSpc>
            </a:pPr>
            <a:r>
              <a:rPr lang="en-US" sz="15000">
                <a:solidFill>
                  <a:srgbClr val="FF8282"/>
                </a:solidFill>
                <a:latin typeface="Stella"/>
              </a:rPr>
              <a:t>Second-Gen</a:t>
            </a:r>
          </a:p>
        </p:txBody>
      </p:sp>
      <p:sp>
        <p:nvSpPr>
          <p:cNvPr name="TextBox 11" id="11"/>
          <p:cNvSpPr txBox="true"/>
          <p:nvPr/>
        </p:nvSpPr>
        <p:spPr>
          <a:xfrm rot="0">
            <a:off x="8274849" y="4853172"/>
            <a:ext cx="6569823" cy="2994660"/>
          </a:xfrm>
          <a:prstGeom prst="rect">
            <a:avLst/>
          </a:prstGeom>
        </p:spPr>
        <p:txBody>
          <a:bodyPr anchor="t" rtlCol="false" tIns="0" lIns="0" bIns="0" rIns="0">
            <a:spAutoFit/>
          </a:bodyPr>
          <a:lstStyle/>
          <a:p>
            <a:pPr algn="ctr">
              <a:lnSpc>
                <a:spcPts val="3360"/>
              </a:lnSpc>
            </a:pPr>
            <a:r>
              <a:rPr lang="en-US" sz="4200">
                <a:solidFill>
                  <a:srgbClr val="404A76"/>
                </a:solidFill>
                <a:latin typeface="Dreaming Outloud All Caps"/>
              </a:rPr>
              <a:t>Microsoft reform their strategies by renaming their clouds from Windows Azure to Microsoft Azure and making it the pre-eminent way to run Linux Operating System</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true" rot="5079439">
            <a:off x="-6292324" y="4071857"/>
            <a:ext cx="9441254" cy="8531461"/>
          </a:xfrm>
          <a:custGeom>
            <a:avLst/>
            <a:gdLst/>
            <a:ahLst/>
            <a:cxnLst/>
            <a:rect r="r" b="b" t="t" l="l"/>
            <a:pathLst>
              <a:path h="8531461" w="9441254">
                <a:moveTo>
                  <a:pt x="0" y="8531461"/>
                </a:moveTo>
                <a:lnTo>
                  <a:pt x="9441254" y="8531461"/>
                </a:lnTo>
                <a:lnTo>
                  <a:pt x="9441254" y="0"/>
                </a:lnTo>
                <a:lnTo>
                  <a:pt x="0" y="0"/>
                </a:lnTo>
                <a:lnTo>
                  <a:pt x="0" y="853146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80786">
            <a:off x="12267901" y="4613478"/>
            <a:ext cx="9441254" cy="8531461"/>
          </a:xfrm>
          <a:custGeom>
            <a:avLst/>
            <a:gdLst/>
            <a:ahLst/>
            <a:cxnLst/>
            <a:rect r="r" b="b" t="t" l="l"/>
            <a:pathLst>
              <a:path h="8531461" w="9441254">
                <a:moveTo>
                  <a:pt x="0" y="0"/>
                </a:moveTo>
                <a:lnTo>
                  <a:pt x="9441254" y="0"/>
                </a:lnTo>
                <a:lnTo>
                  <a:pt x="9441254" y="8531460"/>
                </a:lnTo>
                <a:lnTo>
                  <a:pt x="0" y="85314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258246">
            <a:off x="19243844" y="2475382"/>
            <a:ext cx="8344623" cy="10912200"/>
          </a:xfrm>
          <a:custGeom>
            <a:avLst/>
            <a:gdLst/>
            <a:ahLst/>
            <a:cxnLst/>
            <a:rect r="r" b="b" t="t" l="l"/>
            <a:pathLst>
              <a:path h="10912200" w="8344623">
                <a:moveTo>
                  <a:pt x="0" y="0"/>
                </a:moveTo>
                <a:lnTo>
                  <a:pt x="8344623" y="0"/>
                </a:lnTo>
                <a:lnTo>
                  <a:pt x="8344623" y="10912199"/>
                </a:lnTo>
                <a:lnTo>
                  <a:pt x="0" y="109121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469165" y="1719924"/>
            <a:ext cx="4385230" cy="3635754"/>
          </a:xfrm>
          <a:custGeom>
            <a:avLst/>
            <a:gdLst/>
            <a:ahLst/>
            <a:cxnLst/>
            <a:rect r="r" b="b" t="t" l="l"/>
            <a:pathLst>
              <a:path h="3635754" w="4385230">
                <a:moveTo>
                  <a:pt x="0" y="0"/>
                </a:moveTo>
                <a:lnTo>
                  <a:pt x="4385229" y="0"/>
                </a:lnTo>
                <a:lnTo>
                  <a:pt x="4385229" y="3635755"/>
                </a:lnTo>
                <a:lnTo>
                  <a:pt x="0" y="36357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4754" y="-333375"/>
            <a:ext cx="7106398" cy="2619375"/>
          </a:xfrm>
          <a:prstGeom prst="rect">
            <a:avLst/>
          </a:prstGeom>
        </p:spPr>
        <p:txBody>
          <a:bodyPr anchor="t" rtlCol="false" tIns="0" lIns="0" bIns="0" rIns="0">
            <a:spAutoFit/>
          </a:bodyPr>
          <a:lstStyle/>
          <a:p>
            <a:pPr algn="ctr">
              <a:lnSpc>
                <a:spcPts val="21000"/>
              </a:lnSpc>
            </a:pPr>
            <a:r>
              <a:rPr lang="en-US" sz="15000">
                <a:solidFill>
                  <a:srgbClr val="FF8282"/>
                </a:solidFill>
                <a:latin typeface="Stella"/>
              </a:rPr>
              <a:t>Third-gen</a:t>
            </a:r>
          </a:p>
        </p:txBody>
      </p:sp>
      <p:sp>
        <p:nvSpPr>
          <p:cNvPr name="TextBox 7" id="7"/>
          <p:cNvSpPr txBox="true"/>
          <p:nvPr/>
        </p:nvSpPr>
        <p:spPr>
          <a:xfrm rot="0">
            <a:off x="-44754" y="1956213"/>
            <a:ext cx="7106398" cy="2336166"/>
          </a:xfrm>
          <a:prstGeom prst="rect">
            <a:avLst/>
          </a:prstGeom>
        </p:spPr>
        <p:txBody>
          <a:bodyPr anchor="t" rtlCol="false" tIns="0" lIns="0" bIns="0" rIns="0">
            <a:spAutoFit/>
          </a:bodyPr>
          <a:lstStyle/>
          <a:p>
            <a:pPr algn="ctr">
              <a:lnSpc>
                <a:spcPts val="3040"/>
              </a:lnSpc>
            </a:pPr>
            <a:r>
              <a:rPr lang="en-US" sz="3800">
                <a:solidFill>
                  <a:srgbClr val="404A76"/>
                </a:solidFill>
                <a:latin typeface="Dreaming Outloud All Caps"/>
              </a:rPr>
              <a:t>Microsoft Azure had it in queue as the first cloud service providers to have an end-to-end connected devices stack powered by Event Hub, IoT Hub, Stream Analytics, SQL Database and Power BI</a:t>
            </a:r>
          </a:p>
        </p:txBody>
      </p:sp>
      <p:sp>
        <p:nvSpPr>
          <p:cNvPr name="TextBox 8" id="8"/>
          <p:cNvSpPr txBox="true"/>
          <p:nvPr/>
        </p:nvSpPr>
        <p:spPr>
          <a:xfrm rot="0">
            <a:off x="4414521" y="5059044"/>
            <a:ext cx="7106398" cy="2619375"/>
          </a:xfrm>
          <a:prstGeom prst="rect">
            <a:avLst/>
          </a:prstGeom>
        </p:spPr>
        <p:txBody>
          <a:bodyPr anchor="t" rtlCol="false" tIns="0" lIns="0" bIns="0" rIns="0">
            <a:spAutoFit/>
          </a:bodyPr>
          <a:lstStyle/>
          <a:p>
            <a:pPr algn="ctr">
              <a:lnSpc>
                <a:spcPts val="21000"/>
              </a:lnSpc>
            </a:pPr>
            <a:r>
              <a:rPr lang="en-US" sz="15000">
                <a:solidFill>
                  <a:srgbClr val="FF8282"/>
                </a:solidFill>
                <a:latin typeface="Stella"/>
              </a:rPr>
              <a:t>Fourth-Gen</a:t>
            </a:r>
          </a:p>
        </p:txBody>
      </p:sp>
      <p:sp>
        <p:nvSpPr>
          <p:cNvPr name="TextBox 9" id="9"/>
          <p:cNvSpPr txBox="true"/>
          <p:nvPr/>
        </p:nvSpPr>
        <p:spPr>
          <a:xfrm rot="0">
            <a:off x="4081046" y="7489861"/>
            <a:ext cx="7773348" cy="2336166"/>
          </a:xfrm>
          <a:prstGeom prst="rect">
            <a:avLst/>
          </a:prstGeom>
        </p:spPr>
        <p:txBody>
          <a:bodyPr anchor="t" rtlCol="false" tIns="0" lIns="0" bIns="0" rIns="0">
            <a:spAutoFit/>
          </a:bodyPr>
          <a:lstStyle/>
          <a:p>
            <a:pPr algn="ctr">
              <a:lnSpc>
                <a:spcPts val="3040"/>
              </a:lnSpc>
            </a:pPr>
            <a:r>
              <a:rPr lang="en-US" sz="3800">
                <a:solidFill>
                  <a:srgbClr val="404A76"/>
                </a:solidFill>
                <a:latin typeface="Dreaming Outloud All Caps"/>
              </a:rPr>
              <a:t>Machine learning and Artificial Intelligence had become the new focus for Microsoft as the cloud began to drift away from OSS and OSS packages, Big Data and IoT towards intelligence</a:t>
            </a:r>
          </a:p>
        </p:txBody>
      </p:sp>
      <p:sp>
        <p:nvSpPr>
          <p:cNvPr name="TextBox 10" id="10"/>
          <p:cNvSpPr txBox="true"/>
          <p:nvPr/>
        </p:nvSpPr>
        <p:spPr>
          <a:xfrm rot="0">
            <a:off x="12519463" y="3457575"/>
            <a:ext cx="5467609" cy="1574166"/>
          </a:xfrm>
          <a:prstGeom prst="rect">
            <a:avLst/>
          </a:prstGeom>
        </p:spPr>
        <p:txBody>
          <a:bodyPr anchor="t" rtlCol="false" tIns="0" lIns="0" bIns="0" rIns="0">
            <a:spAutoFit/>
          </a:bodyPr>
          <a:lstStyle/>
          <a:p>
            <a:pPr algn="ctr">
              <a:lnSpc>
                <a:spcPts val="3040"/>
              </a:lnSpc>
            </a:pPr>
            <a:r>
              <a:rPr lang="en-US" sz="3800">
                <a:solidFill>
                  <a:srgbClr val="404A76"/>
                </a:solidFill>
                <a:latin typeface="Dreaming Outloud All Caps"/>
              </a:rPr>
              <a:t>Microsoft Azure with over 600 services has transformed the cloud service landscape</a:t>
            </a:r>
          </a:p>
        </p:txBody>
      </p:sp>
      <p:sp>
        <p:nvSpPr>
          <p:cNvPr name="TextBox 11" id="11"/>
          <p:cNvSpPr txBox="true"/>
          <p:nvPr/>
        </p:nvSpPr>
        <p:spPr>
          <a:xfrm rot="0">
            <a:off x="11520919" y="695325"/>
            <a:ext cx="7106398" cy="2619375"/>
          </a:xfrm>
          <a:prstGeom prst="rect">
            <a:avLst/>
          </a:prstGeom>
        </p:spPr>
        <p:txBody>
          <a:bodyPr anchor="t" rtlCol="false" tIns="0" lIns="0" bIns="0" rIns="0">
            <a:spAutoFit/>
          </a:bodyPr>
          <a:lstStyle/>
          <a:p>
            <a:pPr algn="ctr">
              <a:lnSpc>
                <a:spcPts val="21000"/>
              </a:lnSpc>
            </a:pPr>
            <a:r>
              <a:rPr lang="en-US" sz="15000">
                <a:solidFill>
                  <a:srgbClr val="FF8282"/>
                </a:solidFill>
                <a:latin typeface="Stella"/>
              </a:rPr>
              <a:t>Present </a:t>
            </a:r>
          </a:p>
        </p:txBody>
      </p:sp>
      <p:sp>
        <p:nvSpPr>
          <p:cNvPr name="Freeform 12" id="12"/>
          <p:cNvSpPr/>
          <p:nvPr/>
        </p:nvSpPr>
        <p:spPr>
          <a:xfrm flipH="false" flipV="false" rot="2879755">
            <a:off x="2479389" y="5101711"/>
            <a:ext cx="2058113" cy="581417"/>
          </a:xfrm>
          <a:custGeom>
            <a:avLst/>
            <a:gdLst/>
            <a:ahLst/>
            <a:cxnLst/>
            <a:rect r="r" b="b" t="t" l="l"/>
            <a:pathLst>
              <a:path h="581417" w="2058113">
                <a:moveTo>
                  <a:pt x="0" y="0"/>
                </a:moveTo>
                <a:lnTo>
                  <a:pt x="2058113" y="0"/>
                </a:lnTo>
                <a:lnTo>
                  <a:pt x="2058113" y="581417"/>
                </a:lnTo>
                <a:lnTo>
                  <a:pt x="0" y="5814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true" flipV="false" rot="4808992">
            <a:off x="12008316" y="5094617"/>
            <a:ext cx="1277734" cy="1874010"/>
          </a:xfrm>
          <a:custGeom>
            <a:avLst/>
            <a:gdLst/>
            <a:ahLst/>
            <a:cxnLst/>
            <a:rect r="r" b="b" t="t" l="l"/>
            <a:pathLst>
              <a:path h="1874010" w="1277734">
                <a:moveTo>
                  <a:pt x="1277734" y="0"/>
                </a:moveTo>
                <a:lnTo>
                  <a:pt x="0" y="0"/>
                </a:lnTo>
                <a:lnTo>
                  <a:pt x="0" y="1874010"/>
                </a:lnTo>
                <a:lnTo>
                  <a:pt x="1277734" y="1874010"/>
                </a:lnTo>
                <a:lnTo>
                  <a:pt x="1277734"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2578557">
            <a:off x="13435403" y="430532"/>
            <a:ext cx="3048723" cy="1723914"/>
          </a:xfrm>
          <a:custGeom>
            <a:avLst/>
            <a:gdLst/>
            <a:ahLst/>
            <a:cxnLst/>
            <a:rect r="r" b="b" t="t" l="l"/>
            <a:pathLst>
              <a:path h="1723914" w="3048723">
                <a:moveTo>
                  <a:pt x="0" y="0"/>
                </a:moveTo>
                <a:lnTo>
                  <a:pt x="3048723" y="0"/>
                </a:lnTo>
                <a:lnTo>
                  <a:pt x="3048723" y="1723914"/>
                </a:lnTo>
                <a:lnTo>
                  <a:pt x="0" y="17239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95265">
            <a:off x="15701611" y="7784035"/>
            <a:ext cx="4431255" cy="4572589"/>
          </a:xfrm>
          <a:custGeom>
            <a:avLst/>
            <a:gdLst/>
            <a:ahLst/>
            <a:cxnLst/>
            <a:rect r="r" b="b" t="t" l="l"/>
            <a:pathLst>
              <a:path h="4572589" w="4431255">
                <a:moveTo>
                  <a:pt x="0" y="0"/>
                </a:moveTo>
                <a:lnTo>
                  <a:pt x="4431255" y="0"/>
                </a:lnTo>
                <a:lnTo>
                  <a:pt x="4431255" y="4572590"/>
                </a:lnTo>
                <a:lnTo>
                  <a:pt x="0" y="45725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397215" y="8555791"/>
            <a:ext cx="4602011" cy="2577126"/>
          </a:xfrm>
          <a:custGeom>
            <a:avLst/>
            <a:gdLst/>
            <a:ahLst/>
            <a:cxnLst/>
            <a:rect r="r" b="b" t="t" l="l"/>
            <a:pathLst>
              <a:path h="2577126" w="4602011">
                <a:moveTo>
                  <a:pt x="0" y="0"/>
                </a:moveTo>
                <a:lnTo>
                  <a:pt x="4602011" y="0"/>
                </a:lnTo>
                <a:lnTo>
                  <a:pt x="4602011" y="2577126"/>
                </a:lnTo>
                <a:lnTo>
                  <a:pt x="0" y="25771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225461" y="4395968"/>
            <a:ext cx="1391496" cy="1391496"/>
          </a:xfrm>
          <a:custGeom>
            <a:avLst/>
            <a:gdLst/>
            <a:ahLst/>
            <a:cxnLst/>
            <a:rect r="r" b="b" t="t" l="l"/>
            <a:pathLst>
              <a:path h="1391496" w="1391496">
                <a:moveTo>
                  <a:pt x="0" y="0"/>
                </a:moveTo>
                <a:lnTo>
                  <a:pt x="1391496" y="0"/>
                </a:lnTo>
                <a:lnTo>
                  <a:pt x="1391496" y="1391496"/>
                </a:lnTo>
                <a:lnTo>
                  <a:pt x="0" y="1391496"/>
                </a:lnTo>
                <a:lnTo>
                  <a:pt x="0" y="0"/>
                </a:lnTo>
                <a:close/>
              </a:path>
            </a:pathLst>
          </a:custGeom>
          <a:blipFill>
            <a:blip r:embed="rId8"/>
            <a:stretch>
              <a:fillRect l="0" t="0" r="0" b="0"/>
            </a:stretch>
          </a:blipFill>
        </p:spPr>
      </p:sp>
      <p:sp>
        <p:nvSpPr>
          <p:cNvPr name="Freeform 6" id="6"/>
          <p:cNvSpPr/>
          <p:nvPr/>
        </p:nvSpPr>
        <p:spPr>
          <a:xfrm flipH="false" flipV="false" rot="0">
            <a:off x="4296578" y="7463527"/>
            <a:ext cx="1391496" cy="1391496"/>
          </a:xfrm>
          <a:custGeom>
            <a:avLst/>
            <a:gdLst/>
            <a:ahLst/>
            <a:cxnLst/>
            <a:rect r="r" b="b" t="t" l="l"/>
            <a:pathLst>
              <a:path h="1391496" w="1391496">
                <a:moveTo>
                  <a:pt x="0" y="0"/>
                </a:moveTo>
                <a:lnTo>
                  <a:pt x="1391496" y="0"/>
                </a:lnTo>
                <a:lnTo>
                  <a:pt x="1391496" y="1391496"/>
                </a:lnTo>
                <a:lnTo>
                  <a:pt x="0" y="1391496"/>
                </a:lnTo>
                <a:lnTo>
                  <a:pt x="0" y="0"/>
                </a:lnTo>
                <a:close/>
              </a:path>
            </a:pathLst>
          </a:custGeom>
          <a:blipFill>
            <a:blip r:embed="rId9"/>
            <a:stretch>
              <a:fillRect l="0" t="0" r="0" b="0"/>
            </a:stretch>
          </a:blipFill>
        </p:spPr>
      </p:sp>
      <p:sp>
        <p:nvSpPr>
          <p:cNvPr name="Freeform 7" id="7"/>
          <p:cNvSpPr/>
          <p:nvPr/>
        </p:nvSpPr>
        <p:spPr>
          <a:xfrm flipH="false" flipV="false" rot="0">
            <a:off x="7690915" y="4251271"/>
            <a:ext cx="1391496" cy="1391496"/>
          </a:xfrm>
          <a:custGeom>
            <a:avLst/>
            <a:gdLst/>
            <a:ahLst/>
            <a:cxnLst/>
            <a:rect r="r" b="b" t="t" l="l"/>
            <a:pathLst>
              <a:path h="1391496" w="1391496">
                <a:moveTo>
                  <a:pt x="0" y="0"/>
                </a:moveTo>
                <a:lnTo>
                  <a:pt x="1391496" y="0"/>
                </a:lnTo>
                <a:lnTo>
                  <a:pt x="1391496" y="1391496"/>
                </a:lnTo>
                <a:lnTo>
                  <a:pt x="0" y="1391496"/>
                </a:lnTo>
                <a:lnTo>
                  <a:pt x="0" y="0"/>
                </a:lnTo>
                <a:close/>
              </a:path>
            </a:pathLst>
          </a:custGeom>
          <a:blipFill>
            <a:blip r:embed="rId10"/>
            <a:stretch>
              <a:fillRect l="0" t="0" r="0" b="0"/>
            </a:stretch>
          </a:blipFill>
        </p:spPr>
      </p:sp>
      <p:sp>
        <p:nvSpPr>
          <p:cNvPr name="Freeform 8" id="8"/>
          <p:cNvSpPr/>
          <p:nvPr/>
        </p:nvSpPr>
        <p:spPr>
          <a:xfrm flipH="false" flipV="false" rot="0">
            <a:off x="11435985" y="7364564"/>
            <a:ext cx="1391496" cy="1391496"/>
          </a:xfrm>
          <a:custGeom>
            <a:avLst/>
            <a:gdLst/>
            <a:ahLst/>
            <a:cxnLst/>
            <a:rect r="r" b="b" t="t" l="l"/>
            <a:pathLst>
              <a:path h="1391496" w="1391496">
                <a:moveTo>
                  <a:pt x="0" y="0"/>
                </a:moveTo>
                <a:lnTo>
                  <a:pt x="1391496" y="0"/>
                </a:lnTo>
                <a:lnTo>
                  <a:pt x="1391496" y="1391497"/>
                </a:lnTo>
                <a:lnTo>
                  <a:pt x="0" y="1391497"/>
                </a:lnTo>
                <a:lnTo>
                  <a:pt x="0" y="0"/>
                </a:lnTo>
                <a:close/>
              </a:path>
            </a:pathLst>
          </a:custGeom>
          <a:blipFill>
            <a:blip r:embed="rId11"/>
            <a:stretch>
              <a:fillRect l="0" t="0" r="0" b="0"/>
            </a:stretch>
          </a:blipFill>
        </p:spPr>
      </p:sp>
      <p:sp>
        <p:nvSpPr>
          <p:cNvPr name="Freeform 9" id="9"/>
          <p:cNvSpPr/>
          <p:nvPr/>
        </p:nvSpPr>
        <p:spPr>
          <a:xfrm flipH="false" flipV="false" rot="0">
            <a:off x="15455624" y="4395968"/>
            <a:ext cx="1391496" cy="1391496"/>
          </a:xfrm>
          <a:custGeom>
            <a:avLst/>
            <a:gdLst/>
            <a:ahLst/>
            <a:cxnLst/>
            <a:rect r="r" b="b" t="t" l="l"/>
            <a:pathLst>
              <a:path h="1391496" w="1391496">
                <a:moveTo>
                  <a:pt x="0" y="0"/>
                </a:moveTo>
                <a:lnTo>
                  <a:pt x="1391496" y="0"/>
                </a:lnTo>
                <a:lnTo>
                  <a:pt x="1391496" y="1391496"/>
                </a:lnTo>
                <a:lnTo>
                  <a:pt x="0" y="1391496"/>
                </a:lnTo>
                <a:lnTo>
                  <a:pt x="0" y="0"/>
                </a:lnTo>
                <a:close/>
              </a:path>
            </a:pathLst>
          </a:custGeom>
          <a:blipFill>
            <a:blip r:embed="rId12"/>
            <a:stretch>
              <a:fillRect l="0" t="0" r="0" b="0"/>
            </a:stretch>
          </a:blipFill>
        </p:spPr>
      </p:sp>
      <p:sp>
        <p:nvSpPr>
          <p:cNvPr name="TextBox 10" id="10"/>
          <p:cNvSpPr txBox="true"/>
          <p:nvPr/>
        </p:nvSpPr>
        <p:spPr>
          <a:xfrm rot="0">
            <a:off x="3919934" y="610437"/>
            <a:ext cx="6506514" cy="2619375"/>
          </a:xfrm>
          <a:prstGeom prst="rect">
            <a:avLst/>
          </a:prstGeom>
        </p:spPr>
        <p:txBody>
          <a:bodyPr anchor="t" rtlCol="false" tIns="0" lIns="0" bIns="0" rIns="0">
            <a:spAutoFit/>
          </a:bodyPr>
          <a:lstStyle/>
          <a:p>
            <a:pPr algn="ctr">
              <a:lnSpc>
                <a:spcPts val="21000"/>
              </a:lnSpc>
            </a:pPr>
            <a:r>
              <a:rPr lang="en-US" sz="15000">
                <a:solidFill>
                  <a:srgbClr val="404A76"/>
                </a:solidFill>
                <a:latin typeface="Stella"/>
              </a:rPr>
              <a:t>Elements of</a:t>
            </a:r>
          </a:p>
        </p:txBody>
      </p:sp>
      <p:sp>
        <p:nvSpPr>
          <p:cNvPr name="TextBox 11" id="11"/>
          <p:cNvSpPr txBox="true"/>
          <p:nvPr/>
        </p:nvSpPr>
        <p:spPr>
          <a:xfrm rot="0">
            <a:off x="159861" y="3326267"/>
            <a:ext cx="3455147" cy="1155782"/>
          </a:xfrm>
          <a:prstGeom prst="rect">
            <a:avLst/>
          </a:prstGeom>
        </p:spPr>
        <p:txBody>
          <a:bodyPr anchor="t" rtlCol="false" tIns="0" lIns="0" bIns="0" rIns="0">
            <a:spAutoFit/>
          </a:bodyPr>
          <a:lstStyle/>
          <a:p>
            <a:pPr algn="r">
              <a:lnSpc>
                <a:spcPts val="6719"/>
              </a:lnSpc>
              <a:spcBef>
                <a:spcPct val="0"/>
              </a:spcBef>
            </a:pPr>
            <a:r>
              <a:rPr lang="en-US" sz="4800">
                <a:solidFill>
                  <a:srgbClr val="404A76"/>
                </a:solidFill>
                <a:latin typeface="Dreaming Outloud All Caps"/>
              </a:rPr>
              <a:t>Azure Boards</a:t>
            </a:r>
          </a:p>
        </p:txBody>
      </p:sp>
      <p:sp>
        <p:nvSpPr>
          <p:cNvPr name="TextBox 12" id="12"/>
          <p:cNvSpPr txBox="true"/>
          <p:nvPr/>
        </p:nvSpPr>
        <p:spPr>
          <a:xfrm rot="0">
            <a:off x="3438688" y="6374840"/>
            <a:ext cx="3107276" cy="1088686"/>
          </a:xfrm>
          <a:prstGeom prst="rect">
            <a:avLst/>
          </a:prstGeom>
        </p:spPr>
        <p:txBody>
          <a:bodyPr anchor="t" rtlCol="false" tIns="0" lIns="0" bIns="0" rIns="0">
            <a:spAutoFit/>
          </a:bodyPr>
          <a:lstStyle/>
          <a:p>
            <a:pPr algn="r">
              <a:lnSpc>
                <a:spcPts val="6719"/>
              </a:lnSpc>
              <a:spcBef>
                <a:spcPct val="0"/>
              </a:spcBef>
            </a:pPr>
            <a:r>
              <a:rPr lang="en-US" sz="4800">
                <a:solidFill>
                  <a:srgbClr val="404A76"/>
                </a:solidFill>
                <a:latin typeface="Dreaming Outloud All Caps"/>
              </a:rPr>
              <a:t>Azure Repos</a:t>
            </a:r>
          </a:p>
        </p:txBody>
      </p:sp>
      <p:sp>
        <p:nvSpPr>
          <p:cNvPr name="TextBox 13" id="13"/>
          <p:cNvSpPr txBox="true"/>
          <p:nvPr/>
        </p:nvSpPr>
        <p:spPr>
          <a:xfrm rot="0">
            <a:off x="6507914" y="3181811"/>
            <a:ext cx="3918534" cy="1258719"/>
          </a:xfrm>
          <a:prstGeom prst="rect">
            <a:avLst/>
          </a:prstGeom>
        </p:spPr>
        <p:txBody>
          <a:bodyPr anchor="t" rtlCol="false" tIns="0" lIns="0" bIns="0" rIns="0">
            <a:spAutoFit/>
          </a:bodyPr>
          <a:lstStyle/>
          <a:p>
            <a:pPr algn="r">
              <a:lnSpc>
                <a:spcPts val="6719"/>
              </a:lnSpc>
              <a:spcBef>
                <a:spcPct val="0"/>
              </a:spcBef>
            </a:pPr>
            <a:r>
              <a:rPr lang="en-US" sz="4800">
                <a:solidFill>
                  <a:srgbClr val="404A76"/>
                </a:solidFill>
                <a:latin typeface="Dreaming Outloud All Caps"/>
              </a:rPr>
              <a:t>Azure Pipelines</a:t>
            </a:r>
          </a:p>
        </p:txBody>
      </p:sp>
      <p:sp>
        <p:nvSpPr>
          <p:cNvPr name="TextBox 14" id="14"/>
          <p:cNvSpPr txBox="true"/>
          <p:nvPr/>
        </p:nvSpPr>
        <p:spPr>
          <a:xfrm rot="0">
            <a:off x="10009751" y="6244145"/>
            <a:ext cx="4243964" cy="1341827"/>
          </a:xfrm>
          <a:prstGeom prst="rect">
            <a:avLst/>
          </a:prstGeom>
        </p:spPr>
        <p:txBody>
          <a:bodyPr anchor="t" rtlCol="false" tIns="0" lIns="0" bIns="0" rIns="0">
            <a:spAutoFit/>
          </a:bodyPr>
          <a:lstStyle/>
          <a:p>
            <a:pPr algn="r">
              <a:lnSpc>
                <a:spcPts val="6719"/>
              </a:lnSpc>
              <a:spcBef>
                <a:spcPct val="0"/>
              </a:spcBef>
            </a:pPr>
            <a:r>
              <a:rPr lang="en-US" sz="4800">
                <a:solidFill>
                  <a:srgbClr val="404A76"/>
                </a:solidFill>
                <a:latin typeface="Dreaming Outloud All Caps"/>
              </a:rPr>
              <a:t>Azure Test Plans</a:t>
            </a:r>
          </a:p>
        </p:txBody>
      </p:sp>
      <p:sp>
        <p:nvSpPr>
          <p:cNvPr name="TextBox 15" id="15"/>
          <p:cNvSpPr txBox="true"/>
          <p:nvPr/>
        </p:nvSpPr>
        <p:spPr>
          <a:xfrm rot="0">
            <a:off x="14014745" y="3228975"/>
            <a:ext cx="4273255" cy="1350365"/>
          </a:xfrm>
          <a:prstGeom prst="rect">
            <a:avLst/>
          </a:prstGeom>
        </p:spPr>
        <p:txBody>
          <a:bodyPr anchor="t" rtlCol="false" tIns="0" lIns="0" bIns="0" rIns="0">
            <a:spAutoFit/>
          </a:bodyPr>
          <a:lstStyle/>
          <a:p>
            <a:pPr algn="r">
              <a:lnSpc>
                <a:spcPts val="6719"/>
              </a:lnSpc>
              <a:spcBef>
                <a:spcPct val="0"/>
              </a:spcBef>
            </a:pPr>
            <a:r>
              <a:rPr lang="en-US" sz="4800">
                <a:solidFill>
                  <a:srgbClr val="404A76"/>
                </a:solidFill>
                <a:latin typeface="Dreaming Outloud All Caps"/>
              </a:rPr>
              <a:t>Azure Arctifacts</a:t>
            </a:r>
          </a:p>
        </p:txBody>
      </p:sp>
      <p:sp>
        <p:nvSpPr>
          <p:cNvPr name="Freeform 16" id="16"/>
          <p:cNvSpPr/>
          <p:nvPr/>
        </p:nvSpPr>
        <p:spPr>
          <a:xfrm flipH="false" flipV="false" rot="0">
            <a:off x="11093198" y="1217233"/>
            <a:ext cx="3686619" cy="2097467"/>
          </a:xfrm>
          <a:custGeom>
            <a:avLst/>
            <a:gdLst/>
            <a:ahLst/>
            <a:cxnLst/>
            <a:rect r="r" b="b" t="t" l="l"/>
            <a:pathLst>
              <a:path h="2097467" w="3686619">
                <a:moveTo>
                  <a:pt x="0" y="0"/>
                </a:moveTo>
                <a:lnTo>
                  <a:pt x="3686619" y="0"/>
                </a:lnTo>
                <a:lnTo>
                  <a:pt x="3686619" y="2097467"/>
                </a:lnTo>
                <a:lnTo>
                  <a:pt x="0" y="2097467"/>
                </a:lnTo>
                <a:lnTo>
                  <a:pt x="0" y="0"/>
                </a:lnTo>
                <a:close/>
              </a:path>
            </a:pathLst>
          </a:custGeom>
          <a:blipFill>
            <a:blip r:embed="rId13"/>
            <a:stretch>
              <a:fillRect l="0" t="0" r="0" b="0"/>
            </a:stretch>
          </a:blipFill>
        </p:spPr>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811754">
            <a:off x="-3052514" y="-1901132"/>
            <a:ext cx="7648073" cy="4415834"/>
          </a:xfrm>
          <a:custGeom>
            <a:avLst/>
            <a:gdLst/>
            <a:ahLst/>
            <a:cxnLst/>
            <a:rect r="r" b="b" t="t" l="l"/>
            <a:pathLst>
              <a:path h="4415834" w="7648073">
                <a:moveTo>
                  <a:pt x="0" y="0"/>
                </a:moveTo>
                <a:lnTo>
                  <a:pt x="7648072" y="0"/>
                </a:lnTo>
                <a:lnTo>
                  <a:pt x="7648072" y="4415834"/>
                </a:lnTo>
                <a:lnTo>
                  <a:pt x="0" y="4415834"/>
                </a:lnTo>
                <a:lnTo>
                  <a:pt x="0" y="0"/>
                </a:lnTo>
                <a:close/>
              </a:path>
            </a:pathLst>
          </a:custGeom>
          <a:blipFill>
            <a:blip r:embed="rId2">
              <a:extLst>
                <a:ext uri="{96DAC541-7B7A-43D3-8B79-37D633B846F1}">
                  <asvg:svgBlip xmlns:asvg="http://schemas.microsoft.com/office/drawing/2016/SVG/main" r:embed="rId3"/>
                </a:ext>
              </a:extLst>
            </a:blip>
            <a:stretch>
              <a:fillRect l="-70730" t="0" r="0" b="0"/>
            </a:stretch>
          </a:blipFill>
        </p:spPr>
      </p:sp>
      <p:sp>
        <p:nvSpPr>
          <p:cNvPr name="Freeform 3" id="3"/>
          <p:cNvSpPr/>
          <p:nvPr/>
        </p:nvSpPr>
        <p:spPr>
          <a:xfrm flipH="false" flipV="false" rot="0">
            <a:off x="12933437" y="164955"/>
            <a:ext cx="5797577" cy="3166926"/>
          </a:xfrm>
          <a:custGeom>
            <a:avLst/>
            <a:gdLst/>
            <a:ahLst/>
            <a:cxnLst/>
            <a:rect r="r" b="b" t="t" l="l"/>
            <a:pathLst>
              <a:path h="3166926" w="5797577">
                <a:moveTo>
                  <a:pt x="0" y="0"/>
                </a:moveTo>
                <a:lnTo>
                  <a:pt x="5797576" y="0"/>
                </a:lnTo>
                <a:lnTo>
                  <a:pt x="5797576" y="3166926"/>
                </a:lnTo>
                <a:lnTo>
                  <a:pt x="0" y="3166926"/>
                </a:lnTo>
                <a:lnTo>
                  <a:pt x="0" y="0"/>
                </a:lnTo>
                <a:close/>
              </a:path>
            </a:pathLst>
          </a:custGeom>
          <a:blipFill>
            <a:blip r:embed="rId4"/>
            <a:stretch>
              <a:fillRect l="0" t="0" r="0" b="0"/>
            </a:stretch>
          </a:blipFill>
        </p:spPr>
      </p:sp>
      <p:sp>
        <p:nvSpPr>
          <p:cNvPr name="TextBox 4" id="4"/>
          <p:cNvSpPr txBox="true"/>
          <p:nvPr/>
        </p:nvSpPr>
        <p:spPr>
          <a:xfrm rot="0">
            <a:off x="3692541" y="1327911"/>
            <a:ext cx="9619536" cy="1564914"/>
          </a:xfrm>
          <a:prstGeom prst="rect">
            <a:avLst/>
          </a:prstGeom>
        </p:spPr>
        <p:txBody>
          <a:bodyPr anchor="t" rtlCol="false" tIns="0" lIns="0" bIns="0" rIns="0">
            <a:spAutoFit/>
          </a:bodyPr>
          <a:lstStyle/>
          <a:p>
            <a:pPr algn="ctr">
              <a:lnSpc>
                <a:spcPts val="9912"/>
              </a:lnSpc>
            </a:pPr>
            <a:r>
              <a:rPr lang="en-US" sz="15018">
                <a:solidFill>
                  <a:srgbClr val="404A76"/>
                </a:solidFill>
                <a:latin typeface="Stella"/>
              </a:rPr>
              <a:t>Pricing Models</a:t>
            </a:r>
          </a:p>
        </p:txBody>
      </p:sp>
      <p:sp>
        <p:nvSpPr>
          <p:cNvPr name="TextBox 5" id="5"/>
          <p:cNvSpPr txBox="true"/>
          <p:nvPr/>
        </p:nvSpPr>
        <p:spPr>
          <a:xfrm rot="0">
            <a:off x="6594492" y="2743500"/>
            <a:ext cx="5451233" cy="547878"/>
          </a:xfrm>
          <a:prstGeom prst="rect">
            <a:avLst/>
          </a:prstGeom>
        </p:spPr>
        <p:txBody>
          <a:bodyPr anchor="t" rtlCol="false" tIns="0" lIns="0" bIns="0" rIns="0">
            <a:spAutoFit/>
          </a:bodyPr>
          <a:lstStyle/>
          <a:p>
            <a:pPr algn="ctr">
              <a:lnSpc>
                <a:spcPts val="3696"/>
              </a:lnSpc>
            </a:pPr>
            <a:r>
              <a:rPr lang="en-US" sz="4800">
                <a:solidFill>
                  <a:srgbClr val="404A76"/>
                </a:solidFill>
                <a:latin typeface="Stella"/>
              </a:rPr>
              <a:t>Azure DevOps Server</a:t>
            </a:r>
          </a:p>
        </p:txBody>
      </p:sp>
      <p:sp>
        <p:nvSpPr>
          <p:cNvPr name="TextBox 6" id="6"/>
          <p:cNvSpPr txBox="true"/>
          <p:nvPr/>
        </p:nvSpPr>
        <p:spPr>
          <a:xfrm rot="0">
            <a:off x="1607271" y="4456687"/>
            <a:ext cx="4170540" cy="1474470"/>
          </a:xfrm>
          <a:prstGeom prst="rect">
            <a:avLst/>
          </a:prstGeom>
        </p:spPr>
        <p:txBody>
          <a:bodyPr anchor="t" rtlCol="false" tIns="0" lIns="0" bIns="0" rIns="0">
            <a:spAutoFit/>
          </a:bodyPr>
          <a:lstStyle/>
          <a:p>
            <a:pPr algn="l" marL="906780" indent="-453390" lvl="1">
              <a:lnSpc>
                <a:spcPts val="3780"/>
              </a:lnSpc>
              <a:buFont typeface="Arial"/>
              <a:buChar char="•"/>
            </a:pPr>
            <a:r>
              <a:rPr lang="en-US" sz="4200">
                <a:solidFill>
                  <a:srgbClr val="404A76"/>
                </a:solidFill>
                <a:latin typeface="Dreaming Outloud All Caps"/>
              </a:rPr>
              <a:t>on-premises version of Azure DevOps</a:t>
            </a:r>
          </a:p>
        </p:txBody>
      </p:sp>
      <p:sp>
        <p:nvSpPr>
          <p:cNvPr name="TextBox 7" id="7"/>
          <p:cNvSpPr txBox="true"/>
          <p:nvPr/>
        </p:nvSpPr>
        <p:spPr>
          <a:xfrm rot="0">
            <a:off x="7058730" y="4456687"/>
            <a:ext cx="4170540" cy="1474470"/>
          </a:xfrm>
          <a:prstGeom prst="rect">
            <a:avLst/>
          </a:prstGeom>
        </p:spPr>
        <p:txBody>
          <a:bodyPr anchor="t" rtlCol="false" tIns="0" lIns="0" bIns="0" rIns="0">
            <a:spAutoFit/>
          </a:bodyPr>
          <a:lstStyle/>
          <a:p>
            <a:pPr algn="l" marL="906780" indent="-453390" lvl="1">
              <a:lnSpc>
                <a:spcPts val="3780"/>
              </a:lnSpc>
              <a:buFont typeface="Arial"/>
              <a:buChar char="•"/>
            </a:pPr>
            <a:r>
              <a:rPr lang="en-US" sz="4200">
                <a:solidFill>
                  <a:srgbClr val="404A76"/>
                </a:solidFill>
                <a:latin typeface="Dreaming Outloud All Caps"/>
              </a:rPr>
              <a:t>one time license fee</a:t>
            </a:r>
          </a:p>
          <a:p>
            <a:pPr algn="l">
              <a:lnSpc>
                <a:spcPts val="3780"/>
              </a:lnSpc>
            </a:pPr>
          </a:p>
        </p:txBody>
      </p:sp>
      <p:sp>
        <p:nvSpPr>
          <p:cNvPr name="TextBox 8" id="8"/>
          <p:cNvSpPr txBox="true"/>
          <p:nvPr/>
        </p:nvSpPr>
        <p:spPr>
          <a:xfrm rot="0">
            <a:off x="11395372" y="4456687"/>
            <a:ext cx="5863928" cy="1950720"/>
          </a:xfrm>
          <a:prstGeom prst="rect">
            <a:avLst/>
          </a:prstGeom>
        </p:spPr>
        <p:txBody>
          <a:bodyPr anchor="t" rtlCol="false" tIns="0" lIns="0" bIns="0" rIns="0">
            <a:spAutoFit/>
          </a:bodyPr>
          <a:lstStyle/>
          <a:p>
            <a:pPr algn="l" marL="906780" indent="-453390" lvl="1">
              <a:lnSpc>
                <a:spcPts val="3780"/>
              </a:lnSpc>
              <a:buFont typeface="Arial"/>
              <a:buChar char="•"/>
            </a:pPr>
            <a:r>
              <a:rPr lang="en-US" sz="4200">
                <a:solidFill>
                  <a:srgbClr val="404A76"/>
                </a:solidFill>
                <a:latin typeface="Dreaming Outloud All Caps"/>
              </a:rPr>
              <a:t>requires CALs (Client Access Licenses) for each user and software assurance </a:t>
            </a:r>
          </a:p>
        </p:txBody>
      </p:sp>
      <p:sp>
        <p:nvSpPr>
          <p:cNvPr name="Freeform 9" id="9"/>
          <p:cNvSpPr/>
          <p:nvPr/>
        </p:nvSpPr>
        <p:spPr>
          <a:xfrm flipH="false" flipV="false" rot="-535402">
            <a:off x="5308680" y="3434521"/>
            <a:ext cx="2235445" cy="828932"/>
          </a:xfrm>
          <a:custGeom>
            <a:avLst/>
            <a:gdLst/>
            <a:ahLst/>
            <a:cxnLst/>
            <a:rect r="r" b="b" t="t" l="l"/>
            <a:pathLst>
              <a:path h="828932" w="2235445">
                <a:moveTo>
                  <a:pt x="0" y="593555"/>
                </a:moveTo>
                <a:lnTo>
                  <a:pt x="2171096" y="0"/>
                </a:lnTo>
                <a:lnTo>
                  <a:pt x="2235445" y="235378"/>
                </a:lnTo>
                <a:lnTo>
                  <a:pt x="64350" y="828932"/>
                </a:lnTo>
                <a:lnTo>
                  <a:pt x="0" y="593555"/>
                </a:lnTo>
                <a:close/>
              </a:path>
            </a:pathLst>
          </a:custGeom>
          <a:blipFill>
            <a:blip r:embed="rId5">
              <a:extLst>
                <a:ext uri="{96DAC541-7B7A-43D3-8B79-37D633B846F1}">
                  <asvg:svgBlip xmlns:asvg="http://schemas.microsoft.com/office/drawing/2016/SVG/main" r:embed="rId6"/>
                </a:ext>
              </a:extLst>
            </a:blip>
            <a:stretch>
              <a:fillRect l="0" t="-50806" r="-1313" b="-86100"/>
            </a:stretch>
          </a:blipFill>
        </p:spPr>
      </p:sp>
      <p:sp>
        <p:nvSpPr>
          <p:cNvPr name="Freeform 10" id="10"/>
          <p:cNvSpPr/>
          <p:nvPr/>
        </p:nvSpPr>
        <p:spPr>
          <a:xfrm flipH="false" flipV="false" rot="-5534464">
            <a:off x="8920410" y="3566030"/>
            <a:ext cx="950009" cy="243030"/>
          </a:xfrm>
          <a:custGeom>
            <a:avLst/>
            <a:gdLst/>
            <a:ahLst/>
            <a:cxnLst/>
            <a:rect r="r" b="b" t="t" l="l"/>
            <a:pathLst>
              <a:path h="243030" w="950009">
                <a:moveTo>
                  <a:pt x="0" y="0"/>
                </a:moveTo>
                <a:lnTo>
                  <a:pt x="950010" y="0"/>
                </a:lnTo>
                <a:lnTo>
                  <a:pt x="950010" y="243030"/>
                </a:lnTo>
                <a:lnTo>
                  <a:pt x="0" y="243030"/>
                </a:lnTo>
                <a:lnTo>
                  <a:pt x="0" y="0"/>
                </a:lnTo>
                <a:close/>
              </a:path>
            </a:pathLst>
          </a:custGeom>
          <a:blipFill>
            <a:blip r:embed="rId5">
              <a:extLst>
                <a:ext uri="{96DAC541-7B7A-43D3-8B79-37D633B846F1}">
                  <asvg:svgBlip xmlns:asvg="http://schemas.microsoft.com/office/drawing/2016/SVG/main" r:embed="rId6"/>
                </a:ext>
              </a:extLst>
            </a:blip>
            <a:stretch>
              <a:fillRect l="-60694" t="0" r="-1820" b="-450845"/>
            </a:stretch>
          </a:blipFill>
        </p:spPr>
      </p:sp>
      <p:sp>
        <p:nvSpPr>
          <p:cNvPr name="Freeform 11" id="11"/>
          <p:cNvSpPr/>
          <p:nvPr/>
        </p:nvSpPr>
        <p:spPr>
          <a:xfrm flipH="false" flipV="true" rot="507653">
            <a:off x="11187333" y="3343696"/>
            <a:ext cx="2434079" cy="902588"/>
          </a:xfrm>
          <a:custGeom>
            <a:avLst/>
            <a:gdLst/>
            <a:ahLst/>
            <a:cxnLst/>
            <a:rect r="r" b="b" t="t" l="l"/>
            <a:pathLst>
              <a:path h="902588" w="2434079">
                <a:moveTo>
                  <a:pt x="70067" y="902588"/>
                </a:moveTo>
                <a:lnTo>
                  <a:pt x="2434078" y="256292"/>
                </a:lnTo>
                <a:lnTo>
                  <a:pt x="2364011" y="0"/>
                </a:lnTo>
                <a:lnTo>
                  <a:pt x="0" y="646296"/>
                </a:lnTo>
                <a:lnTo>
                  <a:pt x="70067" y="902588"/>
                </a:lnTo>
                <a:close/>
              </a:path>
            </a:pathLst>
          </a:custGeom>
          <a:blipFill>
            <a:blip r:embed="rId5">
              <a:extLst>
                <a:ext uri="{96DAC541-7B7A-43D3-8B79-37D633B846F1}">
                  <asvg:svgBlip xmlns:asvg="http://schemas.microsoft.com/office/drawing/2016/SVG/main" r:embed="rId6"/>
                </a:ext>
              </a:extLst>
            </a:blip>
            <a:stretch>
              <a:fillRect l="0" t="-50806" r="-1313" b="-86100"/>
            </a:stretch>
          </a:blipFill>
        </p:spPr>
      </p:sp>
      <p:sp>
        <p:nvSpPr>
          <p:cNvPr name="TextBox 12" id="12"/>
          <p:cNvSpPr txBox="true"/>
          <p:nvPr/>
        </p:nvSpPr>
        <p:spPr>
          <a:xfrm rot="0">
            <a:off x="6529802" y="6350257"/>
            <a:ext cx="5451233" cy="547878"/>
          </a:xfrm>
          <a:prstGeom prst="rect">
            <a:avLst/>
          </a:prstGeom>
        </p:spPr>
        <p:txBody>
          <a:bodyPr anchor="t" rtlCol="false" tIns="0" lIns="0" bIns="0" rIns="0">
            <a:spAutoFit/>
          </a:bodyPr>
          <a:lstStyle/>
          <a:p>
            <a:pPr algn="ctr">
              <a:lnSpc>
                <a:spcPts val="3696"/>
              </a:lnSpc>
            </a:pPr>
            <a:r>
              <a:rPr lang="en-US" sz="4800">
                <a:solidFill>
                  <a:srgbClr val="FF8282"/>
                </a:solidFill>
                <a:latin typeface="Stella"/>
              </a:rPr>
              <a:t>Stakeholder (free)</a:t>
            </a:r>
          </a:p>
        </p:txBody>
      </p:sp>
      <p:sp>
        <p:nvSpPr>
          <p:cNvPr name="TextBox 13" id="13"/>
          <p:cNvSpPr txBox="true"/>
          <p:nvPr/>
        </p:nvSpPr>
        <p:spPr>
          <a:xfrm rot="0">
            <a:off x="1709397" y="8174973"/>
            <a:ext cx="4170540" cy="1950720"/>
          </a:xfrm>
          <a:prstGeom prst="rect">
            <a:avLst/>
          </a:prstGeom>
        </p:spPr>
        <p:txBody>
          <a:bodyPr anchor="t" rtlCol="false" tIns="0" lIns="0" bIns="0" rIns="0">
            <a:spAutoFit/>
          </a:bodyPr>
          <a:lstStyle/>
          <a:p>
            <a:pPr algn="l" marL="906780" indent="-453390" lvl="1">
              <a:lnSpc>
                <a:spcPts val="3780"/>
              </a:lnSpc>
              <a:buFont typeface="Arial"/>
              <a:buChar char="•"/>
            </a:pPr>
            <a:r>
              <a:rPr lang="en-US" sz="4200">
                <a:solidFill>
                  <a:srgbClr val="FF8282"/>
                </a:solidFill>
                <a:latin typeface="Dreaming Outloud All Caps"/>
              </a:rPr>
              <a:t>limited access to Azure DevOps (view, remarks)</a:t>
            </a:r>
          </a:p>
        </p:txBody>
      </p:sp>
      <p:sp>
        <p:nvSpPr>
          <p:cNvPr name="TextBox 14" id="14"/>
          <p:cNvSpPr txBox="true"/>
          <p:nvPr/>
        </p:nvSpPr>
        <p:spPr>
          <a:xfrm rot="0">
            <a:off x="7160856" y="8174973"/>
            <a:ext cx="4170540" cy="1474470"/>
          </a:xfrm>
          <a:prstGeom prst="rect">
            <a:avLst/>
          </a:prstGeom>
        </p:spPr>
        <p:txBody>
          <a:bodyPr anchor="t" rtlCol="false" tIns="0" lIns="0" bIns="0" rIns="0">
            <a:spAutoFit/>
          </a:bodyPr>
          <a:lstStyle/>
          <a:p>
            <a:pPr algn="l">
              <a:lnSpc>
                <a:spcPts val="3780"/>
              </a:lnSpc>
            </a:pPr>
            <a:r>
              <a:rPr lang="en-US" sz="4200">
                <a:solidFill>
                  <a:srgbClr val="FF8282"/>
                </a:solidFill>
                <a:latin typeface="Dreaming Outloud All Caps"/>
              </a:rPr>
              <a:t>typically used for project managers, executives, etc.</a:t>
            </a:r>
          </a:p>
        </p:txBody>
      </p:sp>
      <p:sp>
        <p:nvSpPr>
          <p:cNvPr name="TextBox 15" id="15"/>
          <p:cNvSpPr txBox="true"/>
          <p:nvPr/>
        </p:nvSpPr>
        <p:spPr>
          <a:xfrm rot="0">
            <a:off x="11497498" y="8174973"/>
            <a:ext cx="5863928" cy="1474470"/>
          </a:xfrm>
          <a:prstGeom prst="rect">
            <a:avLst/>
          </a:prstGeom>
        </p:spPr>
        <p:txBody>
          <a:bodyPr anchor="t" rtlCol="false" tIns="0" lIns="0" bIns="0" rIns="0">
            <a:spAutoFit/>
          </a:bodyPr>
          <a:lstStyle/>
          <a:p>
            <a:pPr algn="l" marL="906780" indent="-453390" lvl="1">
              <a:lnSpc>
                <a:spcPts val="3780"/>
              </a:lnSpc>
              <a:buFont typeface="Arial"/>
              <a:buChar char="•"/>
            </a:pPr>
            <a:r>
              <a:rPr lang="en-US" sz="4200">
                <a:solidFill>
                  <a:srgbClr val="FF8282"/>
                </a:solidFill>
                <a:latin typeface="Dreaming Outloud All Caps"/>
              </a:rPr>
              <a:t>can view but  cannot edit or create work items (boards, report)</a:t>
            </a:r>
          </a:p>
        </p:txBody>
      </p:sp>
      <p:sp>
        <p:nvSpPr>
          <p:cNvPr name="Freeform 16" id="16"/>
          <p:cNvSpPr/>
          <p:nvPr/>
        </p:nvSpPr>
        <p:spPr>
          <a:xfrm flipH="false" flipV="false" rot="-535402">
            <a:off x="5410806" y="7152807"/>
            <a:ext cx="2235445" cy="828932"/>
          </a:xfrm>
          <a:custGeom>
            <a:avLst/>
            <a:gdLst/>
            <a:ahLst/>
            <a:cxnLst/>
            <a:rect r="r" b="b" t="t" l="l"/>
            <a:pathLst>
              <a:path h="828932" w="2235445">
                <a:moveTo>
                  <a:pt x="0" y="593555"/>
                </a:moveTo>
                <a:lnTo>
                  <a:pt x="2171096" y="0"/>
                </a:lnTo>
                <a:lnTo>
                  <a:pt x="2235445" y="235378"/>
                </a:lnTo>
                <a:lnTo>
                  <a:pt x="64350" y="828932"/>
                </a:lnTo>
                <a:lnTo>
                  <a:pt x="0" y="593555"/>
                </a:lnTo>
                <a:close/>
              </a:path>
            </a:pathLst>
          </a:custGeom>
          <a:blipFill>
            <a:blip r:embed="rId7">
              <a:extLst>
                <a:ext uri="{96DAC541-7B7A-43D3-8B79-37D633B846F1}">
                  <asvg:svgBlip xmlns:asvg="http://schemas.microsoft.com/office/drawing/2016/SVG/main" r:embed="rId8"/>
                </a:ext>
              </a:extLst>
            </a:blip>
            <a:stretch>
              <a:fillRect l="0" t="-50806" r="-1313" b="-86100"/>
            </a:stretch>
          </a:blipFill>
        </p:spPr>
      </p:sp>
      <p:sp>
        <p:nvSpPr>
          <p:cNvPr name="Freeform 17" id="17"/>
          <p:cNvSpPr/>
          <p:nvPr/>
        </p:nvSpPr>
        <p:spPr>
          <a:xfrm flipH="false" flipV="false" rot="-5534464">
            <a:off x="9022536" y="7284316"/>
            <a:ext cx="950009" cy="243030"/>
          </a:xfrm>
          <a:custGeom>
            <a:avLst/>
            <a:gdLst/>
            <a:ahLst/>
            <a:cxnLst/>
            <a:rect r="r" b="b" t="t" l="l"/>
            <a:pathLst>
              <a:path h="243030" w="950009">
                <a:moveTo>
                  <a:pt x="0" y="0"/>
                </a:moveTo>
                <a:lnTo>
                  <a:pt x="950010" y="0"/>
                </a:lnTo>
                <a:lnTo>
                  <a:pt x="950010" y="243030"/>
                </a:lnTo>
                <a:lnTo>
                  <a:pt x="0" y="243030"/>
                </a:lnTo>
                <a:lnTo>
                  <a:pt x="0" y="0"/>
                </a:lnTo>
                <a:close/>
              </a:path>
            </a:pathLst>
          </a:custGeom>
          <a:blipFill>
            <a:blip r:embed="rId7">
              <a:extLst>
                <a:ext uri="{96DAC541-7B7A-43D3-8B79-37D633B846F1}">
                  <asvg:svgBlip xmlns:asvg="http://schemas.microsoft.com/office/drawing/2016/SVG/main" r:embed="rId8"/>
                </a:ext>
              </a:extLst>
            </a:blip>
            <a:stretch>
              <a:fillRect l="-60694" t="0" r="-1820" b="-450845"/>
            </a:stretch>
          </a:blipFill>
        </p:spPr>
      </p:sp>
      <p:sp>
        <p:nvSpPr>
          <p:cNvPr name="Freeform 18" id="18"/>
          <p:cNvSpPr/>
          <p:nvPr/>
        </p:nvSpPr>
        <p:spPr>
          <a:xfrm flipH="false" flipV="true" rot="507653">
            <a:off x="11289459" y="7061982"/>
            <a:ext cx="2434079" cy="902588"/>
          </a:xfrm>
          <a:custGeom>
            <a:avLst/>
            <a:gdLst/>
            <a:ahLst/>
            <a:cxnLst/>
            <a:rect r="r" b="b" t="t" l="l"/>
            <a:pathLst>
              <a:path h="902588" w="2434079">
                <a:moveTo>
                  <a:pt x="70067" y="902588"/>
                </a:moveTo>
                <a:lnTo>
                  <a:pt x="2434078" y="256292"/>
                </a:lnTo>
                <a:lnTo>
                  <a:pt x="2364011" y="0"/>
                </a:lnTo>
                <a:lnTo>
                  <a:pt x="0" y="646296"/>
                </a:lnTo>
                <a:lnTo>
                  <a:pt x="70067" y="902588"/>
                </a:lnTo>
                <a:close/>
              </a:path>
            </a:pathLst>
          </a:custGeom>
          <a:blipFill>
            <a:blip r:embed="rId7">
              <a:extLst>
                <a:ext uri="{96DAC541-7B7A-43D3-8B79-37D633B846F1}">
                  <asvg:svgBlip xmlns:asvg="http://schemas.microsoft.com/office/drawing/2016/SVG/main" r:embed="rId8"/>
                </a:ext>
              </a:extLst>
            </a:blip>
            <a:stretch>
              <a:fillRect l="0" t="-50806" r="-1313" b="-86100"/>
            </a:stretch>
          </a:blipFill>
        </p:spPr>
      </p:sp>
      <p:sp>
        <p:nvSpPr>
          <p:cNvPr name="Freeform 19" id="19"/>
          <p:cNvSpPr/>
          <p:nvPr/>
        </p:nvSpPr>
        <p:spPr>
          <a:xfrm flipH="false" flipV="false" rot="0">
            <a:off x="-2611578" y="7419064"/>
            <a:ext cx="4592487" cy="3678473"/>
          </a:xfrm>
          <a:custGeom>
            <a:avLst/>
            <a:gdLst/>
            <a:ahLst/>
            <a:cxnLst/>
            <a:rect r="r" b="b" t="t" l="l"/>
            <a:pathLst>
              <a:path h="3678473" w="4592487">
                <a:moveTo>
                  <a:pt x="0" y="0"/>
                </a:moveTo>
                <a:lnTo>
                  <a:pt x="4592488" y="0"/>
                </a:lnTo>
                <a:lnTo>
                  <a:pt x="4592488" y="3678472"/>
                </a:lnTo>
                <a:lnTo>
                  <a:pt x="0" y="3678472"/>
                </a:lnTo>
                <a:lnTo>
                  <a:pt x="0" y="0"/>
                </a:lnTo>
                <a:close/>
              </a:path>
            </a:pathLst>
          </a:custGeom>
          <a:blipFill>
            <a:blip r:embed="rId9">
              <a:extLst>
                <a:ext uri="{96DAC541-7B7A-43D3-8B79-37D633B846F1}">
                  <asvg:svgBlip xmlns:asvg="http://schemas.microsoft.com/office/drawing/2016/SVG/main" r:embed="rId10"/>
                </a:ext>
              </a:extLst>
            </a:blip>
            <a:stretch>
              <a:fillRect l="0" t="0" r="-136847" b="0"/>
            </a:stretch>
          </a:blipFill>
        </p:spPr>
      </p:sp>
      <p:sp>
        <p:nvSpPr>
          <p:cNvPr name="Freeform 20" id="20"/>
          <p:cNvSpPr/>
          <p:nvPr/>
        </p:nvSpPr>
        <p:spPr>
          <a:xfrm flipH="false" flipV="false" rot="0">
            <a:off x="-2901624" y="3800351"/>
            <a:ext cx="4442221" cy="4339764"/>
          </a:xfrm>
          <a:custGeom>
            <a:avLst/>
            <a:gdLst/>
            <a:ahLst/>
            <a:cxnLst/>
            <a:rect r="r" b="b" t="t" l="l"/>
            <a:pathLst>
              <a:path h="4339764" w="4442221">
                <a:moveTo>
                  <a:pt x="0" y="0"/>
                </a:moveTo>
                <a:lnTo>
                  <a:pt x="4442220" y="0"/>
                </a:lnTo>
                <a:lnTo>
                  <a:pt x="4442220" y="4339764"/>
                </a:lnTo>
                <a:lnTo>
                  <a:pt x="0" y="43397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611578" y="7419064"/>
            <a:ext cx="4592487" cy="3678473"/>
          </a:xfrm>
          <a:custGeom>
            <a:avLst/>
            <a:gdLst/>
            <a:ahLst/>
            <a:cxnLst/>
            <a:rect r="r" b="b" t="t" l="l"/>
            <a:pathLst>
              <a:path h="3678473" w="4592487">
                <a:moveTo>
                  <a:pt x="0" y="0"/>
                </a:moveTo>
                <a:lnTo>
                  <a:pt x="4592488" y="0"/>
                </a:lnTo>
                <a:lnTo>
                  <a:pt x="4592488" y="3678472"/>
                </a:lnTo>
                <a:lnTo>
                  <a:pt x="0" y="3678472"/>
                </a:lnTo>
                <a:lnTo>
                  <a:pt x="0" y="0"/>
                </a:lnTo>
                <a:close/>
              </a:path>
            </a:pathLst>
          </a:custGeom>
          <a:blipFill>
            <a:blip r:embed="rId2">
              <a:extLst>
                <a:ext uri="{96DAC541-7B7A-43D3-8B79-37D633B846F1}">
                  <asvg:svgBlip xmlns:asvg="http://schemas.microsoft.com/office/drawing/2016/SVG/main" r:embed="rId3"/>
                </a:ext>
              </a:extLst>
            </a:blip>
            <a:stretch>
              <a:fillRect l="0" t="0" r="-136847" b="0"/>
            </a:stretch>
          </a:blipFill>
        </p:spPr>
      </p:sp>
      <p:sp>
        <p:nvSpPr>
          <p:cNvPr name="Freeform 3" id="3"/>
          <p:cNvSpPr/>
          <p:nvPr/>
        </p:nvSpPr>
        <p:spPr>
          <a:xfrm flipH="false" flipV="false" rot="5811754">
            <a:off x="-3052514" y="-1901132"/>
            <a:ext cx="7648073" cy="4415834"/>
          </a:xfrm>
          <a:custGeom>
            <a:avLst/>
            <a:gdLst/>
            <a:ahLst/>
            <a:cxnLst/>
            <a:rect r="r" b="b" t="t" l="l"/>
            <a:pathLst>
              <a:path h="4415834" w="7648073">
                <a:moveTo>
                  <a:pt x="0" y="0"/>
                </a:moveTo>
                <a:lnTo>
                  <a:pt x="7648072" y="0"/>
                </a:lnTo>
                <a:lnTo>
                  <a:pt x="7648072" y="4415834"/>
                </a:lnTo>
                <a:lnTo>
                  <a:pt x="0" y="4415834"/>
                </a:lnTo>
                <a:lnTo>
                  <a:pt x="0" y="0"/>
                </a:lnTo>
                <a:close/>
              </a:path>
            </a:pathLst>
          </a:custGeom>
          <a:blipFill>
            <a:blip r:embed="rId4">
              <a:extLst>
                <a:ext uri="{96DAC541-7B7A-43D3-8B79-37D633B846F1}">
                  <asvg:svgBlip xmlns:asvg="http://schemas.microsoft.com/office/drawing/2016/SVG/main" r:embed="rId5"/>
                </a:ext>
              </a:extLst>
            </a:blip>
            <a:stretch>
              <a:fillRect l="-70730" t="0" r="0" b="0"/>
            </a:stretch>
          </a:blipFill>
        </p:spPr>
      </p:sp>
      <p:sp>
        <p:nvSpPr>
          <p:cNvPr name="Freeform 4" id="4"/>
          <p:cNvSpPr/>
          <p:nvPr/>
        </p:nvSpPr>
        <p:spPr>
          <a:xfrm flipH="false" flipV="false" rot="0">
            <a:off x="12933437" y="164955"/>
            <a:ext cx="5797577" cy="3166926"/>
          </a:xfrm>
          <a:custGeom>
            <a:avLst/>
            <a:gdLst/>
            <a:ahLst/>
            <a:cxnLst/>
            <a:rect r="r" b="b" t="t" l="l"/>
            <a:pathLst>
              <a:path h="3166926" w="5797577">
                <a:moveTo>
                  <a:pt x="0" y="0"/>
                </a:moveTo>
                <a:lnTo>
                  <a:pt x="5797576" y="0"/>
                </a:lnTo>
                <a:lnTo>
                  <a:pt x="5797576" y="3166926"/>
                </a:lnTo>
                <a:lnTo>
                  <a:pt x="0" y="3166926"/>
                </a:lnTo>
                <a:lnTo>
                  <a:pt x="0" y="0"/>
                </a:lnTo>
                <a:close/>
              </a:path>
            </a:pathLst>
          </a:custGeom>
          <a:blipFill>
            <a:blip r:embed="rId6"/>
            <a:stretch>
              <a:fillRect l="0" t="0" r="0" b="0"/>
            </a:stretch>
          </a:blipFill>
        </p:spPr>
      </p:sp>
      <p:sp>
        <p:nvSpPr>
          <p:cNvPr name="TextBox 5" id="5"/>
          <p:cNvSpPr txBox="true"/>
          <p:nvPr/>
        </p:nvSpPr>
        <p:spPr>
          <a:xfrm rot="0">
            <a:off x="3692541" y="1327911"/>
            <a:ext cx="9619536" cy="1564914"/>
          </a:xfrm>
          <a:prstGeom prst="rect">
            <a:avLst/>
          </a:prstGeom>
        </p:spPr>
        <p:txBody>
          <a:bodyPr anchor="t" rtlCol="false" tIns="0" lIns="0" bIns="0" rIns="0">
            <a:spAutoFit/>
          </a:bodyPr>
          <a:lstStyle/>
          <a:p>
            <a:pPr algn="ctr">
              <a:lnSpc>
                <a:spcPts val="9912"/>
              </a:lnSpc>
            </a:pPr>
            <a:r>
              <a:rPr lang="en-US" sz="15018">
                <a:solidFill>
                  <a:srgbClr val="404A76"/>
                </a:solidFill>
                <a:latin typeface="Stella"/>
              </a:rPr>
              <a:t>Pricing Models</a:t>
            </a:r>
          </a:p>
        </p:txBody>
      </p:sp>
      <p:sp>
        <p:nvSpPr>
          <p:cNvPr name="Freeform 6" id="6"/>
          <p:cNvSpPr/>
          <p:nvPr/>
        </p:nvSpPr>
        <p:spPr>
          <a:xfrm flipH="false" flipV="false" rot="-528242">
            <a:off x="5022947" y="3313655"/>
            <a:ext cx="2218930" cy="822808"/>
          </a:xfrm>
          <a:custGeom>
            <a:avLst/>
            <a:gdLst/>
            <a:ahLst/>
            <a:cxnLst/>
            <a:rect r="r" b="b" t="t" l="l"/>
            <a:pathLst>
              <a:path h="822808" w="2218930">
                <a:moveTo>
                  <a:pt x="0" y="589170"/>
                </a:moveTo>
                <a:lnTo>
                  <a:pt x="2155055" y="0"/>
                </a:lnTo>
                <a:lnTo>
                  <a:pt x="2218930" y="233639"/>
                </a:lnTo>
                <a:lnTo>
                  <a:pt x="63874" y="822808"/>
                </a:lnTo>
                <a:lnTo>
                  <a:pt x="0" y="589170"/>
                </a:lnTo>
                <a:close/>
              </a:path>
            </a:pathLst>
          </a:custGeom>
          <a:blipFill>
            <a:blip r:embed="rId7">
              <a:extLst>
                <a:ext uri="{96DAC541-7B7A-43D3-8B79-37D633B846F1}">
                  <asvg:svgBlip xmlns:asvg="http://schemas.microsoft.com/office/drawing/2016/SVG/main" r:embed="rId8"/>
                </a:ext>
              </a:extLst>
            </a:blip>
            <a:stretch>
              <a:fillRect l="0" t="-50806" r="-1313" b="-86100"/>
            </a:stretch>
          </a:blipFill>
        </p:spPr>
      </p:sp>
      <p:sp>
        <p:nvSpPr>
          <p:cNvPr name="TextBox 7" id="7"/>
          <p:cNvSpPr txBox="true"/>
          <p:nvPr/>
        </p:nvSpPr>
        <p:spPr>
          <a:xfrm rot="0">
            <a:off x="6298528" y="2665689"/>
            <a:ext cx="6182948" cy="547878"/>
          </a:xfrm>
          <a:prstGeom prst="rect">
            <a:avLst/>
          </a:prstGeom>
        </p:spPr>
        <p:txBody>
          <a:bodyPr anchor="t" rtlCol="false" tIns="0" lIns="0" bIns="0" rIns="0">
            <a:spAutoFit/>
          </a:bodyPr>
          <a:lstStyle/>
          <a:p>
            <a:pPr algn="ctr">
              <a:lnSpc>
                <a:spcPts val="3696"/>
              </a:lnSpc>
            </a:pPr>
            <a:r>
              <a:rPr lang="en-US" sz="4800">
                <a:solidFill>
                  <a:srgbClr val="404A76"/>
                </a:solidFill>
                <a:latin typeface="Stella"/>
              </a:rPr>
              <a:t>Azure DevOps Services</a:t>
            </a:r>
          </a:p>
        </p:txBody>
      </p:sp>
      <p:sp>
        <p:nvSpPr>
          <p:cNvPr name="TextBox 8" id="8"/>
          <p:cNvSpPr txBox="true"/>
          <p:nvPr/>
        </p:nvSpPr>
        <p:spPr>
          <a:xfrm rot="0">
            <a:off x="1980910" y="4321302"/>
            <a:ext cx="3815634" cy="1014603"/>
          </a:xfrm>
          <a:prstGeom prst="rect">
            <a:avLst/>
          </a:prstGeom>
        </p:spPr>
        <p:txBody>
          <a:bodyPr anchor="t" rtlCol="false" tIns="0" lIns="0" bIns="0" rIns="0">
            <a:spAutoFit/>
          </a:bodyPr>
          <a:lstStyle/>
          <a:p>
            <a:pPr algn="ctr">
              <a:lnSpc>
                <a:spcPts val="3696"/>
              </a:lnSpc>
            </a:pPr>
            <a:r>
              <a:rPr lang="en-US" sz="4800">
                <a:solidFill>
                  <a:srgbClr val="404A76"/>
                </a:solidFill>
                <a:latin typeface="Stella"/>
              </a:rPr>
              <a:t>Individual</a:t>
            </a:r>
          </a:p>
          <a:p>
            <a:pPr algn="ctr">
              <a:lnSpc>
                <a:spcPts val="3696"/>
              </a:lnSpc>
            </a:pPr>
            <a:r>
              <a:rPr lang="en-US" sz="4800">
                <a:solidFill>
                  <a:srgbClr val="404A76"/>
                </a:solidFill>
                <a:latin typeface="Stella"/>
              </a:rPr>
              <a:t>Services</a:t>
            </a:r>
          </a:p>
        </p:txBody>
      </p:sp>
      <p:sp>
        <p:nvSpPr>
          <p:cNvPr name="TextBox 9" id="9"/>
          <p:cNvSpPr txBox="true"/>
          <p:nvPr/>
        </p:nvSpPr>
        <p:spPr>
          <a:xfrm rot="0">
            <a:off x="7518790" y="4321302"/>
            <a:ext cx="3815634" cy="1014603"/>
          </a:xfrm>
          <a:prstGeom prst="rect">
            <a:avLst/>
          </a:prstGeom>
        </p:spPr>
        <p:txBody>
          <a:bodyPr anchor="t" rtlCol="false" tIns="0" lIns="0" bIns="0" rIns="0">
            <a:spAutoFit/>
          </a:bodyPr>
          <a:lstStyle/>
          <a:p>
            <a:pPr algn="ctr">
              <a:lnSpc>
                <a:spcPts val="3696"/>
              </a:lnSpc>
            </a:pPr>
            <a:r>
              <a:rPr lang="en-US" sz="4800">
                <a:solidFill>
                  <a:srgbClr val="404A76"/>
                </a:solidFill>
                <a:latin typeface="Stella"/>
              </a:rPr>
              <a:t>User</a:t>
            </a:r>
          </a:p>
          <a:p>
            <a:pPr algn="ctr">
              <a:lnSpc>
                <a:spcPts val="3696"/>
              </a:lnSpc>
            </a:pPr>
            <a:r>
              <a:rPr lang="en-US" sz="4800">
                <a:solidFill>
                  <a:srgbClr val="404A76"/>
                </a:solidFill>
                <a:latin typeface="Stella"/>
              </a:rPr>
              <a:t>Licenses</a:t>
            </a:r>
          </a:p>
        </p:txBody>
      </p:sp>
      <p:sp>
        <p:nvSpPr>
          <p:cNvPr name="TextBox 10" id="10"/>
          <p:cNvSpPr txBox="true"/>
          <p:nvPr/>
        </p:nvSpPr>
        <p:spPr>
          <a:xfrm rot="0">
            <a:off x="12481476" y="4392427"/>
            <a:ext cx="3815634" cy="1014603"/>
          </a:xfrm>
          <a:prstGeom prst="rect">
            <a:avLst/>
          </a:prstGeom>
        </p:spPr>
        <p:txBody>
          <a:bodyPr anchor="t" rtlCol="false" tIns="0" lIns="0" bIns="0" rIns="0">
            <a:spAutoFit/>
          </a:bodyPr>
          <a:lstStyle/>
          <a:p>
            <a:pPr algn="ctr">
              <a:lnSpc>
                <a:spcPts val="3696"/>
              </a:lnSpc>
            </a:pPr>
            <a:r>
              <a:rPr lang="en-US" sz="4800">
                <a:solidFill>
                  <a:srgbClr val="404A76"/>
                </a:solidFill>
                <a:latin typeface="Stella"/>
              </a:rPr>
              <a:t>Open</a:t>
            </a:r>
          </a:p>
          <a:p>
            <a:pPr algn="ctr">
              <a:lnSpc>
                <a:spcPts val="3696"/>
              </a:lnSpc>
            </a:pPr>
            <a:r>
              <a:rPr lang="en-US" sz="4800">
                <a:solidFill>
                  <a:srgbClr val="404A76"/>
                </a:solidFill>
                <a:latin typeface="Stella"/>
              </a:rPr>
              <a:t>Source</a:t>
            </a:r>
          </a:p>
        </p:txBody>
      </p:sp>
      <p:sp>
        <p:nvSpPr>
          <p:cNvPr name="Freeform 11" id="11"/>
          <p:cNvSpPr/>
          <p:nvPr/>
        </p:nvSpPr>
        <p:spPr>
          <a:xfrm flipH="false" flipV="false" rot="-5534464">
            <a:off x="8937610" y="3484192"/>
            <a:ext cx="950009" cy="243030"/>
          </a:xfrm>
          <a:custGeom>
            <a:avLst/>
            <a:gdLst/>
            <a:ahLst/>
            <a:cxnLst/>
            <a:rect r="r" b="b" t="t" l="l"/>
            <a:pathLst>
              <a:path h="243030" w="950009">
                <a:moveTo>
                  <a:pt x="0" y="0"/>
                </a:moveTo>
                <a:lnTo>
                  <a:pt x="950010" y="0"/>
                </a:lnTo>
                <a:lnTo>
                  <a:pt x="950010" y="243030"/>
                </a:lnTo>
                <a:lnTo>
                  <a:pt x="0" y="243030"/>
                </a:lnTo>
                <a:lnTo>
                  <a:pt x="0" y="0"/>
                </a:lnTo>
                <a:close/>
              </a:path>
            </a:pathLst>
          </a:custGeom>
          <a:blipFill>
            <a:blip r:embed="rId7">
              <a:extLst>
                <a:ext uri="{96DAC541-7B7A-43D3-8B79-37D633B846F1}">
                  <asvg:svgBlip xmlns:asvg="http://schemas.microsoft.com/office/drawing/2016/SVG/main" r:embed="rId8"/>
                </a:ext>
              </a:extLst>
            </a:blip>
            <a:stretch>
              <a:fillRect l="-60694" t="0" r="-1820" b="-450845"/>
            </a:stretch>
          </a:blipFill>
        </p:spPr>
      </p:sp>
      <p:sp>
        <p:nvSpPr>
          <p:cNvPr name="TextBox 12" id="12"/>
          <p:cNvSpPr txBox="true"/>
          <p:nvPr/>
        </p:nvSpPr>
        <p:spPr>
          <a:xfrm rot="0">
            <a:off x="11702225" y="5473705"/>
            <a:ext cx="5901412" cy="3855720"/>
          </a:xfrm>
          <a:prstGeom prst="rect">
            <a:avLst/>
          </a:prstGeom>
        </p:spPr>
        <p:txBody>
          <a:bodyPr anchor="t" rtlCol="false" tIns="0" lIns="0" bIns="0" rIns="0">
            <a:spAutoFit/>
          </a:bodyPr>
          <a:lstStyle/>
          <a:p>
            <a:pPr algn="l" marL="906780" indent="-453390" lvl="1">
              <a:lnSpc>
                <a:spcPts val="3780"/>
              </a:lnSpc>
              <a:buFont typeface="Arial"/>
              <a:buChar char="•"/>
            </a:pPr>
            <a:r>
              <a:rPr lang="en-US" sz="4200">
                <a:solidFill>
                  <a:srgbClr val="FF8282"/>
                </a:solidFill>
                <a:latin typeface="Dreaming Outloud All Caps"/>
              </a:rPr>
              <a:t>10 free parallel jobs/month</a:t>
            </a:r>
          </a:p>
          <a:p>
            <a:pPr algn="l" marL="906780" indent="-453390" lvl="1">
              <a:lnSpc>
                <a:spcPts val="3780"/>
              </a:lnSpc>
              <a:buFont typeface="Arial"/>
              <a:buChar char="•"/>
            </a:pPr>
            <a:r>
              <a:rPr lang="en-US" sz="4200">
                <a:solidFill>
                  <a:srgbClr val="FF8282"/>
                </a:solidFill>
                <a:latin typeface="Dreaming Outloud All Caps"/>
              </a:rPr>
              <a:t>It provides free access to Azure DevOps services for public projects</a:t>
            </a:r>
          </a:p>
          <a:p>
            <a:pPr algn="l" marL="906780" indent="-453390" lvl="1">
              <a:lnSpc>
                <a:spcPts val="3780"/>
              </a:lnSpc>
              <a:buFont typeface="Arial"/>
              <a:buChar char="•"/>
            </a:pPr>
            <a:r>
              <a:rPr lang="en-US" sz="4200">
                <a:solidFill>
                  <a:srgbClr val="FF8282"/>
                </a:solidFill>
                <a:latin typeface="Dreaming Outloud All Caps"/>
              </a:rPr>
              <a:t>build software using Azure DevOps tools.</a:t>
            </a:r>
          </a:p>
        </p:txBody>
      </p:sp>
      <p:sp>
        <p:nvSpPr>
          <p:cNvPr name="TextBox 13" id="13"/>
          <p:cNvSpPr txBox="true"/>
          <p:nvPr/>
        </p:nvSpPr>
        <p:spPr>
          <a:xfrm rot="0">
            <a:off x="6132412" y="5383530"/>
            <a:ext cx="5935671" cy="4808220"/>
          </a:xfrm>
          <a:prstGeom prst="rect">
            <a:avLst/>
          </a:prstGeom>
        </p:spPr>
        <p:txBody>
          <a:bodyPr anchor="t" rtlCol="false" tIns="0" lIns="0" bIns="0" rIns="0">
            <a:spAutoFit/>
          </a:bodyPr>
          <a:lstStyle/>
          <a:p>
            <a:pPr algn="l" marL="906780" indent="-453390" lvl="1">
              <a:lnSpc>
                <a:spcPts val="3780"/>
              </a:lnSpc>
              <a:buFont typeface="Arial"/>
              <a:buChar char="•"/>
            </a:pPr>
            <a:r>
              <a:rPr lang="en-US" sz="4200">
                <a:solidFill>
                  <a:srgbClr val="404A76"/>
                </a:solidFill>
                <a:latin typeface="Dreaming Outloud All Caps"/>
              </a:rPr>
              <a:t>Basic Plan </a:t>
            </a:r>
          </a:p>
          <a:p>
            <a:pPr algn="l">
              <a:lnSpc>
                <a:spcPts val="3780"/>
              </a:lnSpc>
            </a:pPr>
            <a:r>
              <a:rPr lang="en-US" sz="4200">
                <a:solidFill>
                  <a:srgbClr val="FF8282"/>
                </a:solidFill>
                <a:latin typeface="Dreaming Outloud All Caps"/>
              </a:rPr>
              <a:t>      - first 5 users free</a:t>
            </a:r>
          </a:p>
          <a:p>
            <a:pPr algn="l">
              <a:lnSpc>
                <a:spcPts val="3780"/>
              </a:lnSpc>
            </a:pPr>
            <a:r>
              <a:rPr lang="en-US" sz="4200">
                <a:solidFill>
                  <a:srgbClr val="FF8282"/>
                </a:solidFill>
                <a:latin typeface="Dreaming Outloud All Caps"/>
              </a:rPr>
              <a:t>      - Pipelines, repos,</a:t>
            </a:r>
          </a:p>
          <a:p>
            <a:pPr algn="l">
              <a:lnSpc>
                <a:spcPts val="3780"/>
              </a:lnSpc>
            </a:pPr>
            <a:r>
              <a:rPr lang="en-US" sz="4200">
                <a:solidFill>
                  <a:srgbClr val="FF8282"/>
                </a:solidFill>
                <a:latin typeface="Dreaming Outloud All Caps"/>
              </a:rPr>
              <a:t>        boards, artifacts</a:t>
            </a:r>
          </a:p>
          <a:p>
            <a:pPr algn="l">
              <a:lnSpc>
                <a:spcPts val="3780"/>
              </a:lnSpc>
            </a:pPr>
            <a:r>
              <a:rPr lang="en-US" sz="4200">
                <a:solidFill>
                  <a:srgbClr val="FF8282"/>
                </a:solidFill>
                <a:latin typeface="Dreaming Outloud All Caps"/>
              </a:rPr>
              <a:t>      - foundational devops</a:t>
            </a:r>
          </a:p>
          <a:p>
            <a:pPr algn="l" marL="906780" indent="-453390" lvl="1">
              <a:lnSpc>
                <a:spcPts val="3780"/>
              </a:lnSpc>
              <a:buFont typeface="Arial"/>
              <a:buChar char="•"/>
            </a:pPr>
            <a:r>
              <a:rPr lang="en-US" sz="4200">
                <a:solidFill>
                  <a:srgbClr val="404A76"/>
                </a:solidFill>
                <a:latin typeface="Dreaming Outloud All Caps"/>
              </a:rPr>
              <a:t>Basic + Test Plans</a:t>
            </a:r>
          </a:p>
          <a:p>
            <a:pPr algn="l">
              <a:lnSpc>
                <a:spcPts val="3780"/>
              </a:lnSpc>
            </a:pPr>
            <a:r>
              <a:rPr lang="en-US" sz="4200">
                <a:solidFill>
                  <a:srgbClr val="FF8282"/>
                </a:solidFill>
                <a:latin typeface="Dreaming Outloud All Caps"/>
              </a:rPr>
              <a:t>      - $52/user</a:t>
            </a:r>
          </a:p>
          <a:p>
            <a:pPr algn="l">
              <a:lnSpc>
                <a:spcPts val="3780"/>
              </a:lnSpc>
            </a:pPr>
            <a:r>
              <a:rPr lang="en-US" sz="4200">
                <a:solidFill>
                  <a:srgbClr val="FF8282"/>
                </a:solidFill>
                <a:latin typeface="Dreaming Outloud All Caps"/>
              </a:rPr>
              <a:t>      - + Test Plans</a:t>
            </a:r>
          </a:p>
          <a:p>
            <a:pPr algn="l">
              <a:lnSpc>
                <a:spcPts val="3780"/>
              </a:lnSpc>
            </a:pPr>
            <a:r>
              <a:rPr lang="en-US" sz="4200">
                <a:solidFill>
                  <a:srgbClr val="FF8282"/>
                </a:solidFill>
                <a:latin typeface="Dreaming Outloud All Caps"/>
              </a:rPr>
              <a:t>      - UAT, centralised </a:t>
            </a:r>
          </a:p>
          <a:p>
            <a:pPr algn="l">
              <a:lnSpc>
                <a:spcPts val="3780"/>
              </a:lnSpc>
            </a:pPr>
            <a:r>
              <a:rPr lang="en-US" sz="4200">
                <a:solidFill>
                  <a:srgbClr val="FF8282"/>
                </a:solidFill>
                <a:latin typeface="Dreaming Outloud All Caps"/>
              </a:rPr>
              <a:t>        rePorting, etc.</a:t>
            </a:r>
          </a:p>
        </p:txBody>
      </p:sp>
      <p:sp>
        <p:nvSpPr>
          <p:cNvPr name="TextBox 14" id="14"/>
          <p:cNvSpPr txBox="true"/>
          <p:nvPr/>
        </p:nvSpPr>
        <p:spPr>
          <a:xfrm rot="0">
            <a:off x="1028700" y="5383530"/>
            <a:ext cx="5720054" cy="4808220"/>
          </a:xfrm>
          <a:prstGeom prst="rect">
            <a:avLst/>
          </a:prstGeom>
        </p:spPr>
        <p:txBody>
          <a:bodyPr anchor="t" rtlCol="false" tIns="0" lIns="0" bIns="0" rIns="0">
            <a:spAutoFit/>
          </a:bodyPr>
          <a:lstStyle/>
          <a:p>
            <a:pPr algn="l" marL="906780" indent="-453390" lvl="1">
              <a:lnSpc>
                <a:spcPts val="3780"/>
              </a:lnSpc>
              <a:buFont typeface="Arial"/>
              <a:buChar char="•"/>
            </a:pPr>
            <a:r>
              <a:rPr lang="en-US" sz="4200">
                <a:solidFill>
                  <a:srgbClr val="FF8282"/>
                </a:solidFill>
                <a:latin typeface="Dreaming Outloud All Caps"/>
              </a:rPr>
              <a:t>Azure Pipelines for CI/CD</a:t>
            </a:r>
          </a:p>
          <a:p>
            <a:pPr algn="l" marL="906780" indent="-453390" lvl="1">
              <a:lnSpc>
                <a:spcPts val="3780"/>
              </a:lnSpc>
              <a:buFont typeface="Arial"/>
              <a:buChar char="•"/>
            </a:pPr>
            <a:r>
              <a:rPr lang="en-US" sz="4200">
                <a:solidFill>
                  <a:srgbClr val="FF8282"/>
                </a:solidFill>
                <a:latin typeface="Dreaming Outloud All Caps"/>
              </a:rPr>
              <a:t>price depends on host and number of parallel jobs</a:t>
            </a:r>
          </a:p>
          <a:p>
            <a:pPr algn="l" marL="906780" indent="-453390" lvl="1">
              <a:lnSpc>
                <a:spcPts val="3780"/>
              </a:lnSpc>
              <a:buFont typeface="Arial"/>
              <a:buChar char="•"/>
            </a:pPr>
            <a:r>
              <a:rPr lang="en-US" sz="4200">
                <a:solidFill>
                  <a:srgbClr val="FF8282"/>
                </a:solidFill>
                <a:latin typeface="Dreaming Outloud All Caps"/>
              </a:rPr>
              <a:t>Azure Artifacts for storage</a:t>
            </a:r>
          </a:p>
          <a:p>
            <a:pPr algn="l" marL="906780" indent="-453390" lvl="1">
              <a:lnSpc>
                <a:spcPts val="3780"/>
              </a:lnSpc>
              <a:buFont typeface="Arial"/>
              <a:buChar char="•"/>
            </a:pPr>
            <a:r>
              <a:rPr lang="en-US" sz="4200">
                <a:solidFill>
                  <a:srgbClr val="FF8282"/>
                </a:solidFill>
                <a:latin typeface="Dreaming Outloud All Caps"/>
              </a:rPr>
              <a:t>rate depends on GiB used</a:t>
            </a:r>
          </a:p>
          <a:p>
            <a:pPr algn="l">
              <a:lnSpc>
                <a:spcPts val="3780"/>
              </a:lnSpc>
            </a:pPr>
          </a:p>
        </p:txBody>
      </p:sp>
      <p:sp>
        <p:nvSpPr>
          <p:cNvPr name="Freeform 15" id="15"/>
          <p:cNvSpPr/>
          <p:nvPr/>
        </p:nvSpPr>
        <p:spPr>
          <a:xfrm flipH="false" flipV="false" rot="2362035">
            <a:off x="11372011" y="3300598"/>
            <a:ext cx="2218930" cy="822808"/>
          </a:xfrm>
          <a:custGeom>
            <a:avLst/>
            <a:gdLst/>
            <a:ahLst/>
            <a:cxnLst/>
            <a:rect r="r" b="b" t="t" l="l"/>
            <a:pathLst>
              <a:path h="822808" w="2218930">
                <a:moveTo>
                  <a:pt x="0" y="589169"/>
                </a:moveTo>
                <a:lnTo>
                  <a:pt x="2155056" y="0"/>
                </a:lnTo>
                <a:lnTo>
                  <a:pt x="2218930" y="233638"/>
                </a:lnTo>
                <a:lnTo>
                  <a:pt x="63874" y="822808"/>
                </a:lnTo>
                <a:lnTo>
                  <a:pt x="0" y="589169"/>
                </a:lnTo>
                <a:close/>
              </a:path>
            </a:pathLst>
          </a:custGeom>
          <a:blipFill>
            <a:blip r:embed="rId7">
              <a:extLst>
                <a:ext uri="{96DAC541-7B7A-43D3-8B79-37D633B846F1}">
                  <asvg:svgBlip xmlns:asvg="http://schemas.microsoft.com/office/drawing/2016/SVG/main" r:embed="rId8"/>
                </a:ext>
              </a:extLst>
            </a:blip>
            <a:stretch>
              <a:fillRect l="0" t="-50806" r="-1313" b="-86100"/>
            </a:stretch>
          </a:blipFill>
        </p:spPr>
      </p:sp>
      <p:sp>
        <p:nvSpPr>
          <p:cNvPr name="Freeform 16" id="16"/>
          <p:cNvSpPr/>
          <p:nvPr/>
        </p:nvSpPr>
        <p:spPr>
          <a:xfrm flipH="false" flipV="false" rot="0">
            <a:off x="-2901624" y="3800351"/>
            <a:ext cx="4442221" cy="4339764"/>
          </a:xfrm>
          <a:custGeom>
            <a:avLst/>
            <a:gdLst/>
            <a:ahLst/>
            <a:cxnLst/>
            <a:rect r="r" b="b" t="t" l="l"/>
            <a:pathLst>
              <a:path h="4339764" w="4442221">
                <a:moveTo>
                  <a:pt x="0" y="0"/>
                </a:moveTo>
                <a:lnTo>
                  <a:pt x="4442220" y="0"/>
                </a:lnTo>
                <a:lnTo>
                  <a:pt x="4442220" y="4339764"/>
                </a:lnTo>
                <a:lnTo>
                  <a:pt x="0" y="43397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EF">
                <a:alpha val="100000"/>
              </a:srgbClr>
            </a:gs>
            <a:gs pos="100000">
              <a:srgbClr val="FFDAAA">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5400000">
            <a:off x="371376" y="3404681"/>
            <a:ext cx="7839369" cy="9096314"/>
          </a:xfrm>
          <a:custGeom>
            <a:avLst/>
            <a:gdLst/>
            <a:ahLst/>
            <a:cxnLst/>
            <a:rect r="r" b="b" t="t" l="l"/>
            <a:pathLst>
              <a:path h="9096314" w="7839369">
                <a:moveTo>
                  <a:pt x="0" y="0"/>
                </a:moveTo>
                <a:lnTo>
                  <a:pt x="7839368" y="0"/>
                </a:lnTo>
                <a:lnTo>
                  <a:pt x="7839368" y="9096314"/>
                </a:lnTo>
                <a:lnTo>
                  <a:pt x="0" y="90963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6608527"/>
            <a:ext cx="4592487" cy="3678473"/>
          </a:xfrm>
          <a:custGeom>
            <a:avLst/>
            <a:gdLst/>
            <a:ahLst/>
            <a:cxnLst/>
            <a:rect r="r" b="b" t="t" l="l"/>
            <a:pathLst>
              <a:path h="3678473" w="4592487">
                <a:moveTo>
                  <a:pt x="0" y="0"/>
                </a:moveTo>
                <a:lnTo>
                  <a:pt x="4592487" y="0"/>
                </a:lnTo>
                <a:lnTo>
                  <a:pt x="4592487" y="3678473"/>
                </a:lnTo>
                <a:lnTo>
                  <a:pt x="0" y="3678473"/>
                </a:lnTo>
                <a:lnTo>
                  <a:pt x="0" y="0"/>
                </a:lnTo>
                <a:close/>
              </a:path>
            </a:pathLst>
          </a:custGeom>
          <a:blipFill>
            <a:blip r:embed="rId4">
              <a:extLst>
                <a:ext uri="{96DAC541-7B7A-43D3-8B79-37D633B846F1}">
                  <asvg:svgBlip xmlns:asvg="http://schemas.microsoft.com/office/drawing/2016/SVG/main" r:embed="rId5"/>
                </a:ext>
              </a:extLst>
            </a:blip>
            <a:stretch>
              <a:fillRect l="0" t="0" r="-136847" b="0"/>
            </a:stretch>
          </a:blipFill>
        </p:spPr>
      </p:sp>
      <p:sp>
        <p:nvSpPr>
          <p:cNvPr name="Freeform 4" id="4"/>
          <p:cNvSpPr/>
          <p:nvPr/>
        </p:nvSpPr>
        <p:spPr>
          <a:xfrm flipH="false" flipV="false" rot="0">
            <a:off x="1495927" y="5988006"/>
            <a:ext cx="7648073" cy="4415834"/>
          </a:xfrm>
          <a:custGeom>
            <a:avLst/>
            <a:gdLst/>
            <a:ahLst/>
            <a:cxnLst/>
            <a:rect r="r" b="b" t="t" l="l"/>
            <a:pathLst>
              <a:path h="4415834" w="7648073">
                <a:moveTo>
                  <a:pt x="0" y="0"/>
                </a:moveTo>
                <a:lnTo>
                  <a:pt x="7648073" y="0"/>
                </a:lnTo>
                <a:lnTo>
                  <a:pt x="7648073" y="4415834"/>
                </a:lnTo>
                <a:lnTo>
                  <a:pt x="0" y="4415834"/>
                </a:lnTo>
                <a:lnTo>
                  <a:pt x="0" y="0"/>
                </a:lnTo>
                <a:close/>
              </a:path>
            </a:pathLst>
          </a:custGeom>
          <a:blipFill>
            <a:blip r:embed="rId4">
              <a:extLst>
                <a:ext uri="{96DAC541-7B7A-43D3-8B79-37D633B846F1}">
                  <asvg:svgBlip xmlns:asvg="http://schemas.microsoft.com/office/drawing/2016/SVG/main" r:embed="rId5"/>
                </a:ext>
              </a:extLst>
            </a:blip>
            <a:stretch>
              <a:fillRect l="-70730" t="0" r="0" b="0"/>
            </a:stretch>
          </a:blipFill>
        </p:spPr>
      </p:sp>
      <p:sp>
        <p:nvSpPr>
          <p:cNvPr name="Freeform 5" id="5"/>
          <p:cNvSpPr/>
          <p:nvPr/>
        </p:nvSpPr>
        <p:spPr>
          <a:xfrm flipH="false" flipV="false" rot="0">
            <a:off x="608461" y="4033154"/>
            <a:ext cx="7968053" cy="5432763"/>
          </a:xfrm>
          <a:custGeom>
            <a:avLst/>
            <a:gdLst/>
            <a:ahLst/>
            <a:cxnLst/>
            <a:rect r="r" b="b" t="t" l="l"/>
            <a:pathLst>
              <a:path h="5432763" w="7968053">
                <a:moveTo>
                  <a:pt x="0" y="0"/>
                </a:moveTo>
                <a:lnTo>
                  <a:pt x="7968053" y="0"/>
                </a:lnTo>
                <a:lnTo>
                  <a:pt x="7968053" y="5432763"/>
                </a:lnTo>
                <a:lnTo>
                  <a:pt x="0" y="54327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08461" y="971550"/>
            <a:ext cx="7968053" cy="3752852"/>
          </a:xfrm>
          <a:prstGeom prst="rect">
            <a:avLst/>
          </a:prstGeom>
        </p:spPr>
        <p:txBody>
          <a:bodyPr anchor="t" rtlCol="false" tIns="0" lIns="0" bIns="0" rIns="0">
            <a:spAutoFit/>
          </a:bodyPr>
          <a:lstStyle/>
          <a:p>
            <a:pPr algn="ctr">
              <a:lnSpc>
                <a:spcPts val="13200"/>
              </a:lnSpc>
            </a:pPr>
            <a:r>
              <a:rPr lang="en-US" sz="20000">
                <a:solidFill>
                  <a:srgbClr val="FF8282"/>
                </a:solidFill>
                <a:latin typeface="Stella"/>
              </a:rPr>
              <a:t>Setting Up</a:t>
            </a:r>
          </a:p>
        </p:txBody>
      </p:sp>
      <p:sp>
        <p:nvSpPr>
          <p:cNvPr name="TextBox 7" id="7"/>
          <p:cNvSpPr txBox="true"/>
          <p:nvPr/>
        </p:nvSpPr>
        <p:spPr>
          <a:xfrm rot="0">
            <a:off x="9472017" y="833661"/>
            <a:ext cx="7459266" cy="884554"/>
          </a:xfrm>
          <a:prstGeom prst="rect">
            <a:avLst/>
          </a:prstGeom>
        </p:spPr>
        <p:txBody>
          <a:bodyPr anchor="t" rtlCol="false" tIns="0" lIns="0" bIns="0" rIns="0">
            <a:spAutoFit/>
          </a:bodyPr>
          <a:lstStyle/>
          <a:p>
            <a:pPr algn="l">
              <a:lnSpc>
                <a:spcPts val="7206"/>
              </a:lnSpc>
            </a:pPr>
            <a:r>
              <a:rPr lang="en-US" sz="5147">
                <a:solidFill>
                  <a:srgbClr val="404A76"/>
                </a:solidFill>
                <a:latin typeface="Dreaming Outloud All Caps"/>
              </a:rPr>
              <a:t>Azure Account creation</a:t>
            </a:r>
          </a:p>
        </p:txBody>
      </p:sp>
      <p:sp>
        <p:nvSpPr>
          <p:cNvPr name="TextBox 8" id="8"/>
          <p:cNvSpPr txBox="true"/>
          <p:nvPr/>
        </p:nvSpPr>
        <p:spPr>
          <a:xfrm rot="0">
            <a:off x="9472017" y="4694619"/>
            <a:ext cx="7459266" cy="884554"/>
          </a:xfrm>
          <a:prstGeom prst="rect">
            <a:avLst/>
          </a:prstGeom>
        </p:spPr>
        <p:txBody>
          <a:bodyPr anchor="t" rtlCol="false" tIns="0" lIns="0" bIns="0" rIns="0">
            <a:spAutoFit/>
          </a:bodyPr>
          <a:lstStyle/>
          <a:p>
            <a:pPr algn="l">
              <a:lnSpc>
                <a:spcPts val="7206"/>
              </a:lnSpc>
            </a:pPr>
            <a:r>
              <a:rPr lang="en-US" sz="5147">
                <a:solidFill>
                  <a:srgbClr val="404A76"/>
                </a:solidFill>
                <a:latin typeface="Dreaming Outloud All Caps"/>
              </a:rPr>
              <a:t>creating a Project</a:t>
            </a:r>
          </a:p>
        </p:txBody>
      </p:sp>
      <p:sp>
        <p:nvSpPr>
          <p:cNvPr name="TextBox 9" id="9"/>
          <p:cNvSpPr txBox="true"/>
          <p:nvPr/>
        </p:nvSpPr>
        <p:spPr>
          <a:xfrm rot="0">
            <a:off x="9472017" y="2722072"/>
            <a:ext cx="7459266" cy="884554"/>
          </a:xfrm>
          <a:prstGeom prst="rect">
            <a:avLst/>
          </a:prstGeom>
        </p:spPr>
        <p:txBody>
          <a:bodyPr anchor="t" rtlCol="false" tIns="0" lIns="0" bIns="0" rIns="0">
            <a:spAutoFit/>
          </a:bodyPr>
          <a:lstStyle/>
          <a:p>
            <a:pPr algn="l">
              <a:lnSpc>
                <a:spcPts val="7206"/>
              </a:lnSpc>
            </a:pPr>
            <a:r>
              <a:rPr lang="en-US" sz="5147">
                <a:solidFill>
                  <a:srgbClr val="404A76"/>
                </a:solidFill>
                <a:latin typeface="Dreaming Outloud All Caps"/>
              </a:rPr>
              <a:t>Creating an organisation</a:t>
            </a:r>
          </a:p>
        </p:txBody>
      </p:sp>
      <p:sp>
        <p:nvSpPr>
          <p:cNvPr name="TextBox 10" id="10"/>
          <p:cNvSpPr txBox="true"/>
          <p:nvPr/>
        </p:nvSpPr>
        <p:spPr>
          <a:xfrm rot="0">
            <a:off x="9472017" y="6967666"/>
            <a:ext cx="7459266" cy="884554"/>
          </a:xfrm>
          <a:prstGeom prst="rect">
            <a:avLst/>
          </a:prstGeom>
        </p:spPr>
        <p:txBody>
          <a:bodyPr anchor="t" rtlCol="false" tIns="0" lIns="0" bIns="0" rIns="0">
            <a:spAutoFit/>
          </a:bodyPr>
          <a:lstStyle/>
          <a:p>
            <a:pPr algn="l">
              <a:lnSpc>
                <a:spcPts val="7206"/>
              </a:lnSpc>
            </a:pPr>
            <a:r>
              <a:rPr lang="en-US" sz="5147">
                <a:solidFill>
                  <a:srgbClr val="404A76"/>
                </a:solidFill>
                <a:latin typeface="Dreaming Outloud All Caps"/>
              </a:rPr>
              <a:t>Creating a team</a:t>
            </a:r>
          </a:p>
        </p:txBody>
      </p:sp>
      <p:sp>
        <p:nvSpPr>
          <p:cNvPr name="TextBox 11" id="11"/>
          <p:cNvSpPr txBox="true"/>
          <p:nvPr/>
        </p:nvSpPr>
        <p:spPr>
          <a:xfrm rot="0">
            <a:off x="9472017" y="1682028"/>
            <a:ext cx="7459266" cy="1208898"/>
          </a:xfrm>
          <a:prstGeom prst="rect">
            <a:avLst/>
          </a:prstGeom>
        </p:spPr>
        <p:txBody>
          <a:bodyPr anchor="t" rtlCol="false" tIns="0" lIns="0" bIns="0" rIns="0">
            <a:spAutoFit/>
          </a:bodyPr>
          <a:lstStyle/>
          <a:p>
            <a:pPr algn="l" marL="833477" indent="-416738" lvl="1">
              <a:lnSpc>
                <a:spcPts val="3088"/>
              </a:lnSpc>
              <a:buFont typeface="Arial"/>
              <a:buChar char="•"/>
            </a:pPr>
            <a:r>
              <a:rPr lang="en-US" sz="3860">
                <a:solidFill>
                  <a:srgbClr val="FF8282"/>
                </a:solidFill>
                <a:latin typeface="Dreaming Outloud All Caps"/>
              </a:rPr>
              <a:t>Sign up for an Azure account to access Azure DevOps services and resources.</a:t>
            </a:r>
          </a:p>
        </p:txBody>
      </p:sp>
      <p:sp>
        <p:nvSpPr>
          <p:cNvPr name="TextBox 12" id="12"/>
          <p:cNvSpPr txBox="true"/>
          <p:nvPr/>
        </p:nvSpPr>
        <p:spPr>
          <a:xfrm rot="0">
            <a:off x="9472017" y="5551158"/>
            <a:ext cx="7459266" cy="1594118"/>
          </a:xfrm>
          <a:prstGeom prst="rect">
            <a:avLst/>
          </a:prstGeom>
        </p:spPr>
        <p:txBody>
          <a:bodyPr anchor="t" rtlCol="false" tIns="0" lIns="0" bIns="0" rIns="0">
            <a:spAutoFit/>
          </a:bodyPr>
          <a:lstStyle/>
          <a:p>
            <a:pPr algn="l" marL="833477" indent="-416738" lvl="1">
              <a:lnSpc>
                <a:spcPts val="3088"/>
              </a:lnSpc>
              <a:buFont typeface="Arial"/>
              <a:buChar char="•"/>
            </a:pPr>
            <a:r>
              <a:rPr lang="en-US" sz="3860">
                <a:solidFill>
                  <a:srgbClr val="FF8282"/>
                </a:solidFill>
                <a:latin typeface="Dreaming Outloud All Caps"/>
              </a:rPr>
              <a:t>Set up a project within your organization to organize and track work items, repositories, pipelines, and more.</a:t>
            </a:r>
          </a:p>
        </p:txBody>
      </p:sp>
      <p:sp>
        <p:nvSpPr>
          <p:cNvPr name="TextBox 13" id="13"/>
          <p:cNvSpPr txBox="true"/>
          <p:nvPr/>
        </p:nvSpPr>
        <p:spPr>
          <a:xfrm rot="0">
            <a:off x="9472017" y="3540761"/>
            <a:ext cx="7459266" cy="1208898"/>
          </a:xfrm>
          <a:prstGeom prst="rect">
            <a:avLst/>
          </a:prstGeom>
        </p:spPr>
        <p:txBody>
          <a:bodyPr anchor="t" rtlCol="false" tIns="0" lIns="0" bIns="0" rIns="0">
            <a:spAutoFit/>
          </a:bodyPr>
          <a:lstStyle/>
          <a:p>
            <a:pPr algn="l" marL="833477" indent="-416738" lvl="1">
              <a:lnSpc>
                <a:spcPts val="3088"/>
              </a:lnSpc>
              <a:buFont typeface="Arial"/>
              <a:buChar char="•"/>
            </a:pPr>
            <a:r>
              <a:rPr lang="en-US" sz="3860">
                <a:solidFill>
                  <a:srgbClr val="FF8282"/>
                </a:solidFill>
                <a:latin typeface="Dreaming Outloud All Caps"/>
              </a:rPr>
              <a:t>Create an organization in Azure DevOps to manage your projects, teams, and resources.</a:t>
            </a:r>
          </a:p>
        </p:txBody>
      </p:sp>
      <p:sp>
        <p:nvSpPr>
          <p:cNvPr name="TextBox 14" id="14"/>
          <p:cNvSpPr txBox="true"/>
          <p:nvPr/>
        </p:nvSpPr>
        <p:spPr>
          <a:xfrm rot="0">
            <a:off x="9472017" y="7779935"/>
            <a:ext cx="7459266" cy="1979339"/>
          </a:xfrm>
          <a:prstGeom prst="rect">
            <a:avLst/>
          </a:prstGeom>
        </p:spPr>
        <p:txBody>
          <a:bodyPr anchor="t" rtlCol="false" tIns="0" lIns="0" bIns="0" rIns="0">
            <a:spAutoFit/>
          </a:bodyPr>
          <a:lstStyle/>
          <a:p>
            <a:pPr algn="l" marL="833477" indent="-416738" lvl="1">
              <a:lnSpc>
                <a:spcPts val="3088"/>
              </a:lnSpc>
              <a:buFont typeface="Arial"/>
              <a:buChar char="•"/>
            </a:pPr>
            <a:r>
              <a:rPr lang="en-US" sz="3860">
                <a:solidFill>
                  <a:srgbClr val="FF8282"/>
                </a:solidFill>
                <a:latin typeface="Dreaming Outloud All Caps"/>
              </a:rPr>
              <a:t>Establish teams within your project to collaborate on specific tasks, manage permissions, and streamline workflows.</a:t>
            </a:r>
          </a:p>
        </p:txBody>
      </p:sp>
    </p:spTree>
  </p:cSld>
  <p:clrMapOvr>
    <a:masterClrMapping/>
  </p:clrMapOvr>
  <p:transition spd="fast">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DAGCgSKXlLU</dc:identifier>
  <dcterms:modified xsi:type="dcterms:W3CDTF">2011-08-01T06:04:30Z</dcterms:modified>
  <cp:revision>1</cp:revision>
  <dc:title>[Group 5] EIS - Microsoft Azure DevOps Presentation</dc:title>
</cp:coreProperties>
</file>